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7772400" cy="10058400"/>
  <p:notesSz cx="7026275" cy="93122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1pPr>
    <a:lvl2pPr marL="509412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018824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528237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037649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547061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6pPr>
    <a:lvl7pPr marL="3056473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565886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8pPr>
    <a:lvl9pPr marL="4075298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18" autoAdjust="0"/>
    <p:restoredTop sz="90929"/>
  </p:normalViewPr>
  <p:slideViewPr>
    <p:cSldViewPr>
      <p:cViewPr>
        <p:scale>
          <a:sx n="125" d="100"/>
          <a:sy n="125" d="100"/>
        </p:scale>
        <p:origin x="-444" y="2490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4721" cy="4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15" tIns="50657" rIns="101315" bIns="50657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GB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81558" y="1"/>
            <a:ext cx="3044721" cy="4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15" tIns="50657" rIns="101315" bIns="50657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GB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6504"/>
            <a:ext cx="3044721" cy="4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15" tIns="50657" rIns="101315" bIns="50657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GB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1558" y="8846504"/>
            <a:ext cx="3044721" cy="4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15" tIns="50657" rIns="101315" bIns="50657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5D956D8-BCF9-4FB0-B120-FCE7D2705CB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042"/>
            <a:ext cx="6606540" cy="21566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/>
            </a:lvl1pPr>
            <a:lvl2pPr marL="509412" indent="0" algn="ctr">
              <a:buNone/>
              <a:defRPr/>
            </a:lvl2pPr>
            <a:lvl3pPr marL="1018824" indent="0" algn="ctr">
              <a:buNone/>
              <a:defRPr/>
            </a:lvl3pPr>
            <a:lvl4pPr marL="1528237" indent="0" algn="ctr">
              <a:buNone/>
              <a:defRPr/>
            </a:lvl4pPr>
            <a:lvl5pPr marL="2037649" indent="0" algn="ctr">
              <a:buNone/>
              <a:defRPr/>
            </a:lvl5pPr>
            <a:lvl6pPr marL="2547061" indent="0" algn="ctr">
              <a:buNone/>
              <a:defRPr/>
            </a:lvl6pPr>
            <a:lvl7pPr marL="3056473" indent="0" algn="ctr">
              <a:buNone/>
              <a:defRPr/>
            </a:lvl7pPr>
            <a:lvl8pPr marL="3565886" indent="0" algn="ctr">
              <a:buNone/>
              <a:defRPr/>
            </a:lvl8pPr>
            <a:lvl9pPr marL="407529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E9AB1-5D15-43A2-8C82-689D7B3BFAC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A9BCB-038F-4B8C-B2EC-E32349351F5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7836" y="894080"/>
            <a:ext cx="1651635" cy="80467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2931" y="894080"/>
            <a:ext cx="4782185" cy="8046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13EE5-DD26-44C5-9726-1949F07E020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D46FC-7016-4444-A212-4C2DEB09D53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516" y="6462872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516" y="4262597"/>
            <a:ext cx="6606540" cy="2200275"/>
          </a:xfrm>
        </p:spPr>
        <p:txBody>
          <a:bodyPr anchor="b"/>
          <a:lstStyle>
            <a:lvl1pPr marL="0" indent="0">
              <a:buNone/>
              <a:defRPr sz="2200"/>
            </a:lvl1pPr>
            <a:lvl2pPr marL="509412" indent="0">
              <a:buNone/>
              <a:defRPr sz="2000"/>
            </a:lvl2pPr>
            <a:lvl3pPr marL="1018824" indent="0">
              <a:buNone/>
              <a:defRPr sz="1800"/>
            </a:lvl3pPr>
            <a:lvl4pPr marL="1528237" indent="0">
              <a:buNone/>
              <a:defRPr sz="1600"/>
            </a:lvl4pPr>
            <a:lvl5pPr marL="2037649" indent="0">
              <a:buNone/>
              <a:defRPr sz="1600"/>
            </a:lvl5pPr>
            <a:lvl6pPr marL="2547061" indent="0">
              <a:buNone/>
              <a:defRPr sz="1600"/>
            </a:lvl6pPr>
            <a:lvl7pPr marL="3056473" indent="0">
              <a:buNone/>
              <a:defRPr sz="1600"/>
            </a:lvl7pPr>
            <a:lvl8pPr marL="3565886" indent="0">
              <a:buNone/>
              <a:defRPr sz="1600"/>
            </a:lvl8pPr>
            <a:lvl9pPr marL="4075298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A8E2F-4F92-4842-85AB-D924E568AE6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293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256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F83CB-8EDB-4985-A801-53CAD7730A0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3384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0917"/>
            <a:ext cx="3434610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90400"/>
            <a:ext cx="3434610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9172" y="2250917"/>
            <a:ext cx="3434609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9172" y="3190400"/>
            <a:ext cx="3434609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A251A-67D5-4E4F-8F36-159500AE9F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D1FCA-DB28-405A-9F19-551DA4D448B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BFB6E-6037-4AF2-AFA8-F22E2F4F69C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99892"/>
            <a:ext cx="255661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399892"/>
            <a:ext cx="4344987" cy="858456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232"/>
            <a:ext cx="2556616" cy="688022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2BB84-A299-4D07-A9BE-A80FF01507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895" y="7040880"/>
            <a:ext cx="4663440" cy="8312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895" y="899319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895" y="7872095"/>
            <a:ext cx="4663440" cy="118046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E3E7B-7C2E-40AC-9260-B02F956266A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2930" y="894080"/>
            <a:ext cx="660654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2930" y="2905760"/>
            <a:ext cx="6606540" cy="603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82930" y="9164320"/>
            <a:ext cx="161925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55570" y="9164320"/>
            <a:ext cx="246126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70220" y="9164320"/>
            <a:ext cx="161925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0F01036F-50BE-4A46-A51F-F5EA2F722E0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5pPr>
      <a:lvl6pPr marL="509412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6pPr>
      <a:lvl7pPr marL="1018824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7pPr>
      <a:lvl8pPr marL="1528237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8pPr>
      <a:lvl9pPr marL="2037649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9pPr>
    </p:titleStyle>
    <p:bodyStyle>
      <a:lvl1pPr marL="382059" indent="-382059" algn="l" rtl="0" fontAlgn="base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rtl="0" fontAlgn="base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73531" indent="-254706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82943" indent="-254706" algn="l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92355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01767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1180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820592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330004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690880" y="502920"/>
            <a:ext cx="6477000" cy="9052560"/>
          </a:xfrm>
          <a:prstGeom prst="roundRect">
            <a:avLst>
              <a:gd name="adj" fmla="val 4222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949960" y="3308825"/>
            <a:ext cx="59588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01882" tIns="50941" rIns="101882" bIns="50941"/>
          <a:lstStyle/>
          <a:p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36320" y="2971800"/>
            <a:ext cx="1573116" cy="30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>
            <a:spAutoFit/>
          </a:bodyPr>
          <a:lstStyle/>
          <a:p>
            <a:r>
              <a:rPr lang="en-US" sz="1300" b="1" i="1" dirty="0">
                <a:latin typeface="Tahoma" pitchFamily="34" charset="0"/>
              </a:rPr>
              <a:t>Volume </a:t>
            </a:r>
            <a:r>
              <a:rPr lang="en-US" sz="1300" b="1" i="1" dirty="0" smtClean="0">
                <a:latin typeface="Tahoma" pitchFamily="34" charset="0"/>
              </a:rPr>
              <a:t>16 </a:t>
            </a:r>
            <a:r>
              <a:rPr lang="en-US" sz="1300" b="1" i="1" dirty="0">
                <a:latin typeface="Tahoma" pitchFamily="34" charset="0"/>
              </a:rPr>
              <a:t>No. </a:t>
            </a:r>
            <a:r>
              <a:rPr lang="en-US" sz="1300" b="1" i="1" dirty="0" smtClean="0">
                <a:latin typeface="Tahoma" pitchFamily="34" charset="0"/>
              </a:rPr>
              <a:t>1</a:t>
            </a:r>
            <a:endParaRPr lang="en-GB" sz="1300" b="1" i="1" dirty="0">
              <a:latin typeface="Tahoma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181600" y="2971800"/>
            <a:ext cx="1748790" cy="30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/>
            <a:r>
              <a:rPr lang="en-US" sz="1300" b="1" i="1" dirty="0" smtClean="0">
                <a:latin typeface="Tahoma" pitchFamily="34" charset="0"/>
              </a:rPr>
              <a:t>April 2011</a:t>
            </a:r>
            <a:endParaRPr lang="en-GB" sz="1300" b="1" i="1" dirty="0">
              <a:latin typeface="Tahoma" pitchFamily="34" charset="0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5354320" y="558800"/>
            <a:ext cx="1684020" cy="302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>
            <a:spAutoFit/>
          </a:bodyPr>
          <a:lstStyle/>
          <a:p>
            <a:r>
              <a:rPr lang="en-US" sz="1300" b="1" dirty="0">
                <a:latin typeface="Arial" charset="0"/>
              </a:rPr>
              <a:t>ISSN : 0853 - 4217</a:t>
            </a:r>
            <a:endParaRPr lang="en-GB" sz="1300" b="1" dirty="0">
              <a:latin typeface="Arial" charset="0"/>
            </a:endParaRPr>
          </a:p>
        </p:txBody>
      </p:sp>
      <p:sp>
        <p:nvSpPr>
          <p:cNvPr id="2129" name="Text Box 81"/>
          <p:cNvSpPr txBox="1">
            <a:spLocks noChangeArrowheads="1"/>
          </p:cNvSpPr>
          <p:nvPr/>
        </p:nvSpPr>
        <p:spPr bwMode="auto">
          <a:xfrm>
            <a:off x="2526030" y="1173480"/>
            <a:ext cx="4469130" cy="5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4000" dirty="0" err="1">
                <a:latin typeface="Imprint MT Shadow" pitchFamily="82" charset="0"/>
              </a:rPr>
              <a:t>J</a:t>
            </a:r>
            <a:r>
              <a:rPr lang="en-US" sz="3600" dirty="0" err="1">
                <a:latin typeface="Imprint MT Shadow" pitchFamily="82" charset="0"/>
              </a:rPr>
              <a:t>urnal</a:t>
            </a:r>
            <a:endParaRPr lang="en-GB" sz="3600" dirty="0">
              <a:latin typeface="Imprint MT Shadow" pitchFamily="82" charset="0"/>
            </a:endParaRPr>
          </a:p>
        </p:txBody>
      </p:sp>
      <p:sp>
        <p:nvSpPr>
          <p:cNvPr id="2130" name="Text Box 82"/>
          <p:cNvSpPr txBox="1">
            <a:spLocks noChangeArrowheads="1"/>
          </p:cNvSpPr>
          <p:nvPr/>
        </p:nvSpPr>
        <p:spPr bwMode="auto">
          <a:xfrm>
            <a:off x="2526030" y="1482567"/>
            <a:ext cx="4469130" cy="81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4000" dirty="0" err="1">
                <a:latin typeface="Imprint MT Shadow" pitchFamily="82" charset="0"/>
              </a:rPr>
              <a:t>I</a:t>
            </a:r>
            <a:r>
              <a:rPr lang="en-US" sz="3600" dirty="0" err="1">
                <a:latin typeface="Imprint MT Shadow" pitchFamily="82" charset="0"/>
              </a:rPr>
              <a:t>lmu</a:t>
            </a:r>
            <a:r>
              <a:rPr lang="en-US" sz="6000" dirty="0">
                <a:latin typeface="Imprint MT Shadow" pitchFamily="82" charset="0"/>
              </a:rPr>
              <a:t> </a:t>
            </a:r>
            <a:r>
              <a:rPr lang="en-US" sz="4000" dirty="0" err="1">
                <a:latin typeface="Imprint MT Shadow" pitchFamily="82" charset="0"/>
              </a:rPr>
              <a:t>P</a:t>
            </a:r>
            <a:r>
              <a:rPr lang="en-US" sz="3600" dirty="0" err="1">
                <a:latin typeface="Imprint MT Shadow" pitchFamily="82" charset="0"/>
              </a:rPr>
              <a:t>ertanian</a:t>
            </a:r>
            <a:r>
              <a:rPr lang="en-US" sz="6000" dirty="0">
                <a:latin typeface="Imprint MT Shadow" pitchFamily="82" charset="0"/>
              </a:rPr>
              <a:t> </a:t>
            </a:r>
            <a:endParaRPr lang="en-GB" sz="3600" dirty="0">
              <a:latin typeface="Imprint MT Shadow" pitchFamily="82" charset="0"/>
            </a:endParaRPr>
          </a:p>
        </p:txBody>
      </p:sp>
      <p:sp>
        <p:nvSpPr>
          <p:cNvPr id="2131" name="Text Box 83"/>
          <p:cNvSpPr txBox="1">
            <a:spLocks noChangeArrowheads="1"/>
          </p:cNvSpPr>
          <p:nvPr/>
        </p:nvSpPr>
        <p:spPr bwMode="auto">
          <a:xfrm>
            <a:off x="2504440" y="1985487"/>
            <a:ext cx="4469130" cy="81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6000" dirty="0">
                <a:latin typeface="Imprint MT Shadow" pitchFamily="82" charset="0"/>
              </a:rPr>
              <a:t> </a:t>
            </a:r>
            <a:r>
              <a:rPr lang="en-US" sz="4000" dirty="0">
                <a:latin typeface="Imprint MT Shadow" pitchFamily="82" charset="0"/>
              </a:rPr>
              <a:t>I</a:t>
            </a:r>
            <a:r>
              <a:rPr lang="en-US" sz="3600" dirty="0">
                <a:latin typeface="Imprint MT Shadow" pitchFamily="82" charset="0"/>
              </a:rPr>
              <a:t>ndonesia</a:t>
            </a:r>
            <a:endParaRPr lang="en-GB" sz="3600" dirty="0">
              <a:latin typeface="Imprint MT Shadow" pitchFamily="82" charset="0"/>
            </a:endParaRPr>
          </a:p>
        </p:txBody>
      </p:sp>
      <p:graphicFrame>
        <p:nvGraphicFramePr>
          <p:cNvPr id="2570" name="Group 522"/>
          <p:cNvGraphicFramePr>
            <a:graphicFrameLocks noGrp="1"/>
          </p:cNvGraphicFramePr>
          <p:nvPr/>
        </p:nvGraphicFramePr>
        <p:xfrm>
          <a:off x="1122680" y="3505200"/>
          <a:ext cx="5786120" cy="5939062"/>
        </p:xfrm>
        <a:graphic>
          <a:graphicData uri="http://schemas.openxmlformats.org/drawingml/2006/table">
            <a:tbl>
              <a:tblPr/>
              <a:tblGrid>
                <a:gridCol w="5008880"/>
                <a:gridCol w="777240"/>
              </a:tblGrid>
              <a:tr h="591901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Perubahan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Penggunaan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Lahan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Pendapatan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Masyarakat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Kecamatan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Sumberjaya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Kabupaten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Lampung Barat,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Propinsi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Lampung.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Bambang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Soeharto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Cecep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Kusmana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Dudung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Darusman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Didik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Suharjito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charset="-128"/>
                          <a:cs typeface="Tahoma" pitchFamily="34" charset="0"/>
                        </a:rPr>
                        <a:t>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6318">
                <a:tc>
                  <a:txBody>
                    <a:bodyPr/>
                    <a:lstStyle/>
                    <a:p>
                      <a:pPr algn="just" fontAlgn="auto" hangingPunct="1"/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Potensi Jarak Pagar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(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Jatropha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curcas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)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ebagai Larvasida Hayati Pencegah Penyakit Demam Berdarah Dengue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GB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Dyah</a:t>
                      </a:r>
                      <a:r>
                        <a:rPr kumimoji="0" lang="en-GB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GB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Iswantini</a:t>
                      </a:r>
                      <a:r>
                        <a:rPr kumimoji="0" lang="en-GB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Adi Riyadhi, </a:t>
                      </a:r>
                      <a:r>
                        <a:rPr kumimoji="0" lang="en-GB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Upik</a:t>
                      </a:r>
                      <a:r>
                        <a:rPr kumimoji="0" lang="en-GB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GB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Kesumawati</a:t>
                      </a:r>
                      <a:r>
                        <a:rPr kumimoji="0" lang="en-GB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GB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Rosihan</a:t>
                      </a:r>
                      <a:r>
                        <a:rPr kumimoji="0" lang="en-GB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GB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Rosman</a:t>
                      </a:r>
                      <a:r>
                        <a:rPr kumimoji="0" lang="en-GB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GB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Djumali</a:t>
                      </a:r>
                      <a:r>
                        <a:rPr kumimoji="0" lang="en-GB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GB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Mangunwidjaja</a:t>
                      </a:r>
                      <a:r>
                        <a:rPr kumimoji="0" lang="en-GB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Min </a:t>
                      </a:r>
                      <a:r>
                        <a:rPr kumimoji="0" lang="en-GB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Rahminiwati</a:t>
                      </a:r>
                      <a:r>
                        <a:rPr kumimoji="0" lang="en-GB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..........................................................................................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6318">
                <a:tc>
                  <a:txBody>
                    <a:bodyPr/>
                    <a:lstStyle/>
                    <a:p>
                      <a:pPr algn="just" fontAlgn="auto" hangingPunct="1"/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Pengendalian Serangan </a:t>
                      </a:r>
                      <a:r>
                        <a:rPr kumimoji="0" lang="id-ID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Ganoderma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spp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(60-80%)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ada Tanaman Sengon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ebagai Pelindung Tanaman Kopi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 Kakao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Elis Nina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Herliyana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Darmono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Taniwiryono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Hayati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Minarsih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Muhammad Alam Firmansyah, 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Benyamin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Dendang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901">
                <a:tc>
                  <a:txBody>
                    <a:bodyPr/>
                    <a:lstStyle/>
                    <a:p>
                      <a:pPr algn="just" fontAlgn="auto" hangingPunct="1"/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Penentuan Lama Sulfonasi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ada Proses Produksi Surfaktan Mes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ntuk Aplikasi Eor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Mira Rivai, Tun Tedja Irawadi, Ani Suryani, Dwi Setyaningsih, Erliza Hambali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................................................................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901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Perencanaan Pengelolaan Sumberdaya Lahan yang Terkena Dampak Penggunaan Lahan untuk Penambangan Kapur.</a:t>
                      </a:r>
                      <a:r>
                        <a:rPr kumimoji="0" lang="fi-FI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Oteng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Haridjaja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Wiwik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Dwi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Haryanti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Rina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Oktaviani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...............................................................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901">
                <a:tc>
                  <a:txBody>
                    <a:bodyPr/>
                    <a:lstStyle/>
                    <a:p>
                      <a:pPr algn="just" fontAlgn="auto" hangingPunct="1"/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Karakter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Morfologi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Kimia 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18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Kultivar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Pamelo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(</a:t>
                      </a:r>
                      <a:r>
                        <a:rPr kumimoji="0" lang="en-US" sz="1100" b="0" i="1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Citrus maxima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(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Burm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.)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Merr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.)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Berbiji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Tanpa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Biji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Slamet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Susanto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Arifah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Rahayu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Dewi Sukma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Iswari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S.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Dewi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fi-FI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.........................................................................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43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901">
                <a:tc>
                  <a:txBody>
                    <a:bodyPr/>
                    <a:lstStyle/>
                    <a:p>
                      <a:pPr algn="just" fontAlgn="auto" hangingPunct="1"/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Pemodelan Spasial Penentuan Instrumen Srategis Penataan Ruang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ntuk Pengendalian Risiko Banjir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d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 Wilayah Jabodetabek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H. R. Sunsun Saefulhakim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..........................................................................................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49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484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Produksi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Biskuit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Limbah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Tanaman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Jagung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sebagai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Pakan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Komersil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Ternak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Ruminansia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fi-FI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Yuli Retnani, 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Indah Wijayanti</a:t>
                      </a:r>
                      <a:r>
                        <a:rPr kumimoji="0" lang="fi-FI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Nur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Rochmah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Kumalasari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59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3390">
                <a:tc>
                  <a:txBody>
                    <a:bodyPr/>
                    <a:lstStyle/>
                    <a:p>
                      <a:pPr algn="just" fontAlgn="auto" hangingPunct="1"/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Transfer Gen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Badh2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Termutasi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Varietas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Aromatik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Mentik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Wangi 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ke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Varietas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Nonaromatik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Ciherang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Djarot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Sasongko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Hami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Seno,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Bambang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Padmadi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Dewi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Praptiwi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Sugihartati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Taufiq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Muhammad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Taufan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Fatahajudin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Helmy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Ramadhan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Al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Anshary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Tri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Joko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Santoso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Zainal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Alim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Mas’ud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...........................................................................................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65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</TotalTime>
  <Words>306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ibin</cp:lastModifiedBy>
  <cp:revision>55</cp:revision>
  <dcterms:created xsi:type="dcterms:W3CDTF">2006-12-04T01:36:00Z</dcterms:created>
  <dcterms:modified xsi:type="dcterms:W3CDTF">2013-01-18T08:17:26Z</dcterms:modified>
</cp:coreProperties>
</file>