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10"/>
  </p:notesMasterIdLst>
  <p:sldIdLst>
    <p:sldId id="256" r:id="rId2"/>
    <p:sldId id="260" r:id="rId3"/>
    <p:sldId id="262" r:id="rId4"/>
    <p:sldId id="263" r:id="rId5"/>
    <p:sldId id="265" r:id="rId6"/>
    <p:sldId id="266" r:id="rId7"/>
    <p:sldId id="267" r:id="rId8"/>
    <p:sldId id="268" r:id="rId9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3DEC7"/>
    <a:srgbClr val="CCE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7448" autoAdjust="0"/>
    <p:restoredTop sz="94709" autoAdjust="0"/>
  </p:normalViewPr>
  <p:slideViewPr>
    <p:cSldViewPr>
      <p:cViewPr>
        <p:scale>
          <a:sx n="70" d="100"/>
          <a:sy n="70" d="100"/>
        </p:scale>
        <p:origin x="-1098" y="-2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318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9E0733-3971-4EB8-9FAE-9927BDE67B4B}" type="datetimeFigureOut">
              <a:rPr lang="id-ID" smtClean="0"/>
              <a:pPr/>
              <a:t>16/08/2006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C5DDFD-9D79-4305-937F-96D6EE2D055E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E16720-614A-4984-AC02-9B30690A8E3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Oct. 5-6, 2009</a:t>
            </a:r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STORMA workshop/ ICC-IPB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4D02C-E8BF-4E70-B57D-341257F024E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Oct. 5-6, 2009</a:t>
            </a:r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STORMA workshop/ ICC-IPB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4D02C-E8BF-4E70-B57D-341257F024E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Oct. 5-6, 2009</a:t>
            </a:r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STORMA workshop/ ICC-IPB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4D02C-E8BF-4E70-B57D-341257F024E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Oct. 5-6, 2009</a:t>
            </a:r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STORMA workshop/ ICC-IPB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4D02C-E8BF-4E70-B57D-341257F024E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Oct. 5-6, 2009</a:t>
            </a:r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STORMA workshop/ ICC-IPB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4D02C-E8BF-4E70-B57D-341257F024E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Oct. 5-6, 2009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STORMA workshop/ ICC-IPB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4D02C-E8BF-4E70-B57D-341257F024E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Oct. 5-6, 2009</a:t>
            </a:r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STORMA workshop/ ICC-IPB</a:t>
            </a:r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4D02C-E8BF-4E70-B57D-341257F024E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Oct. 5-6, 2009</a:t>
            </a:r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STORMA workshop/ ICC-IPB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4D02C-E8BF-4E70-B57D-341257F024E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Oct. 5-6, 2009</a:t>
            </a:r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STORMA workshop/ ICC-IPB</a:t>
            </a:r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4D02C-E8BF-4E70-B57D-341257F024E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Oct. 5-6, 2009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STORMA workshop/ ICC-IPB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4D02C-E8BF-4E70-B57D-341257F024E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Oct. 5-6, 2009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STORMA workshop/ ICC-IPB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4D02C-E8BF-4E70-B57D-341257F024E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d-ID" smtClean="0"/>
              <a:t>Oct. 5-6, 2009</a:t>
            </a:r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d-ID" smtClean="0"/>
              <a:t>STORMA workshop/ ICC-IPB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E4D02C-E8BF-4E70-B57D-341257F024EE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066800"/>
            <a:ext cx="7772400" cy="1470025"/>
          </a:xfrm>
        </p:spPr>
        <p:txBody>
          <a:bodyPr>
            <a:normAutofit/>
          </a:bodyPr>
          <a:lstStyle/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AVOIDING SIMPLIFICATION: THE COMPLEX REALITY OF MARGIN FOREST VILLAGE COMMUNITIES AROUND          LORE-LINDU NATIONAL PARK</a:t>
            </a:r>
            <a:endParaRPr lang="id-ID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05200"/>
            <a:ext cx="6400800" cy="2514600"/>
          </a:xfrm>
        </p:spPr>
        <p:txBody>
          <a:bodyPr>
            <a:normAutofit/>
          </a:bodyPr>
          <a:lstStyle/>
          <a:p>
            <a:endParaRPr lang="en-US" sz="1800" dirty="0" smtClean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1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Satyawan</a:t>
            </a:r>
            <a:r>
              <a:rPr 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Sunito</a:t>
            </a:r>
            <a:r>
              <a:rPr 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                                     </a:t>
            </a:r>
            <a:r>
              <a:rPr lang="en-US" sz="1400" i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Dept. of Communication &amp; Community / Faculty of Human Ecology - IPB</a:t>
            </a:r>
          </a:p>
          <a:p>
            <a:endParaRPr lang="en-US" sz="2000" dirty="0" smtClean="0"/>
          </a:p>
          <a:p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Workshop on Promoting Biodiversity, Rainforest Protection, and Economic Development in Indonesia – Key Results for Research and Policy of a nine-Year Indonesia – Germany Research Program – STORMA.</a:t>
            </a:r>
          </a:p>
          <a:p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IPB International Convention Center, October 5-6, 2009</a:t>
            </a:r>
          </a:p>
          <a:p>
            <a:endParaRPr lang="en-US" sz="1600" dirty="0" smtClean="0"/>
          </a:p>
          <a:p>
            <a:endParaRPr lang="en-US" sz="1600" dirty="0" smtClean="0"/>
          </a:p>
          <a:p>
            <a:endParaRPr lang="id-ID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rmAutofit/>
          </a:bodyPr>
          <a:lstStyle/>
          <a:p>
            <a:pPr algn="l"/>
            <a:r>
              <a:rPr lang="en-US" sz="28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CONCEPTUAL APPROACH</a:t>
            </a:r>
            <a:endParaRPr lang="id-ID" sz="28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810000" cy="45259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RESIDUAL</a:t>
            </a:r>
          </a:p>
          <a:p>
            <a:pPr marL="173038" indent="-173038">
              <a:buNone/>
            </a:pPr>
            <a:r>
              <a:rPr lang="en-US" dirty="0" smtClean="0"/>
              <a:t>	explain </a:t>
            </a:r>
            <a:r>
              <a:rPr lang="en-US" dirty="0"/>
              <a:t>backwardness and poverty as a consequence of poor integration into the mainstream economic  and institutional framework, and as a consequence of its isolation from modern infrastructure</a:t>
            </a:r>
            <a:endParaRPr lang="id-ID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733800" cy="45259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RELATIONAL</a:t>
            </a:r>
          </a:p>
          <a:p>
            <a:pPr marL="123825" indent="-123825">
              <a:buNone/>
            </a:pPr>
            <a:r>
              <a:rPr lang="en-US" dirty="0" smtClean="0"/>
              <a:t>	Relational </a:t>
            </a:r>
            <a:r>
              <a:rPr lang="en-US" dirty="0"/>
              <a:t>perspective, explain the same phenomena </a:t>
            </a:r>
            <a:r>
              <a:rPr lang="en-US" dirty="0" smtClean="0"/>
              <a:t>the other way round, </a:t>
            </a:r>
            <a:r>
              <a:rPr lang="en-US" dirty="0"/>
              <a:t>as </a:t>
            </a:r>
            <a:r>
              <a:rPr lang="en-US" dirty="0" smtClean="0"/>
              <a:t>a  </a:t>
            </a:r>
            <a:r>
              <a:rPr lang="en-US" dirty="0"/>
              <a:t>consequence of  the integration of the rural communities into the mainstream economic and institutional framework with its social-economic relations.</a:t>
            </a:r>
            <a:endParaRPr lang="id-ID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Oct. 5-6, 2009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4D02C-E8BF-4E70-B57D-341257F024EE}" type="slidenum">
              <a:rPr lang="id-ID" smtClean="0"/>
              <a:pPr/>
              <a:t>2</a:t>
            </a:fld>
            <a:endParaRPr lang="id-ID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STORMA workshop/ ICC-IPB</a:t>
            </a:r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7696200" cy="1143000"/>
          </a:xfrm>
          <a:noFill/>
          <a:ln>
            <a:miter lim="800000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l">
              <a:defRPr/>
            </a:pPr>
            <a:r>
              <a:rPr lang="en-US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PEOPLE WITH HISTORY </a:t>
            </a:r>
            <a:r>
              <a:rPr lang="en-US" sz="2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                                         Present </a:t>
            </a:r>
            <a:r>
              <a:rPr lang="en-US" sz="20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condition is a product </a:t>
            </a:r>
            <a:r>
              <a:rPr lang="en-US" sz="2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historical social, economic and political processes at the national and global setting.</a:t>
            </a:r>
            <a:endParaRPr lang="id-ID" sz="2000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Freeform 4"/>
          <p:cNvSpPr>
            <a:spLocks noChangeArrowheads="1"/>
          </p:cNvSpPr>
          <p:nvPr/>
        </p:nvSpPr>
        <p:spPr bwMode="auto">
          <a:xfrm>
            <a:off x="685800" y="3048000"/>
            <a:ext cx="8001000" cy="1371600"/>
          </a:xfrm>
          <a:custGeom>
            <a:avLst/>
            <a:gdLst>
              <a:gd name="T0" fmla="*/ 0 w 6681020"/>
              <a:gd name="T1" fmla="*/ 30479 h 1032386"/>
              <a:gd name="T2" fmla="*/ 1971107 w 6681020"/>
              <a:gd name="T3" fmla="*/ 0 h 1032386"/>
              <a:gd name="T4" fmla="*/ 1971107 w 6681020"/>
              <a:gd name="T5" fmla="*/ 0 h 1032386"/>
              <a:gd name="T6" fmla="*/ 3222604 w 6681020"/>
              <a:gd name="T7" fmla="*/ 441960 h 1032386"/>
              <a:gd name="T8" fmla="*/ 4036076 w 6681020"/>
              <a:gd name="T9" fmla="*/ 548641 h 1032386"/>
              <a:gd name="T10" fmla="*/ 5052917 w 6681020"/>
              <a:gd name="T11" fmla="*/ 670561 h 1032386"/>
              <a:gd name="T12" fmla="*/ 6226193 w 6681020"/>
              <a:gd name="T13" fmla="*/ 1005841 h 1032386"/>
              <a:gd name="T14" fmla="*/ 6867585 w 6681020"/>
              <a:gd name="T15" fmla="*/ 1036321 h 1032386"/>
              <a:gd name="T16" fmla="*/ 7086600 w 6681020"/>
              <a:gd name="T17" fmla="*/ 1021081 h 103238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6681020"/>
              <a:gd name="T28" fmla="*/ 0 h 1032386"/>
              <a:gd name="T29" fmla="*/ 6681020 w 6681020"/>
              <a:gd name="T30" fmla="*/ 1032386 h 103238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6681020" h="1032386">
                <a:moveTo>
                  <a:pt x="0" y="29496"/>
                </a:moveTo>
                <a:lnTo>
                  <a:pt x="1858297" y="0"/>
                </a:lnTo>
                <a:cubicBezTo>
                  <a:pt x="2054942" y="71284"/>
                  <a:pt x="2713704" y="339213"/>
                  <a:pt x="3038168" y="427703"/>
                </a:cubicBezTo>
                <a:cubicBezTo>
                  <a:pt x="3362632" y="516193"/>
                  <a:pt x="3805084" y="530942"/>
                  <a:pt x="3805084" y="530942"/>
                </a:cubicBezTo>
                <a:cubicBezTo>
                  <a:pt x="4092677" y="567813"/>
                  <a:pt x="4419600" y="575187"/>
                  <a:pt x="4763729" y="648929"/>
                </a:cubicBezTo>
                <a:cubicBezTo>
                  <a:pt x="5107858" y="722671"/>
                  <a:pt x="5584723" y="914400"/>
                  <a:pt x="5869858" y="973393"/>
                </a:cubicBezTo>
                <a:cubicBezTo>
                  <a:pt x="6154993" y="1032386"/>
                  <a:pt x="6339348" y="1000432"/>
                  <a:pt x="6474542" y="1002890"/>
                </a:cubicBezTo>
                <a:cubicBezTo>
                  <a:pt x="6609736" y="1005348"/>
                  <a:pt x="6645378" y="996745"/>
                  <a:pt x="6681020" y="988142"/>
                </a:cubicBezTo>
              </a:path>
            </a:pathLst>
          </a:custGeom>
          <a:noFill/>
          <a:ln w="101600" cap="sq" algn="ctr">
            <a:solidFill>
              <a:srgbClr val="0070C0"/>
            </a:solidFill>
            <a:prstDash val="dash"/>
            <a:round/>
            <a:headEnd/>
            <a:tailEnd type="triangl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>
              <a:latin typeface="+mn-lt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838200" y="2362200"/>
            <a:ext cx="1600200" cy="685800"/>
          </a:xfrm>
          <a:prstGeom prst="rect">
            <a:avLst/>
          </a:prstGeom>
          <a:solidFill>
            <a:srgbClr val="99FF66">
              <a:alpha val="52940"/>
            </a:srgbClr>
          </a:solidFill>
          <a:ln w="25400" algn="ctr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/>
          <a:lstStyle/>
          <a:p>
            <a:pPr algn="ctr" fontAlgn="auto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Pre-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olonial  </a:t>
            </a:r>
            <a:endParaRPr lang="id-ID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2819400" y="2362200"/>
            <a:ext cx="2209800" cy="762000"/>
          </a:xfrm>
          <a:prstGeom prst="rect">
            <a:avLst/>
          </a:prstGeom>
          <a:solidFill>
            <a:srgbClr val="FFFF66">
              <a:alpha val="69019"/>
            </a:srgbClr>
          </a:solidFill>
          <a:ln w="25400" algn="ctr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/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Colonial Expansion</a:t>
            </a:r>
            <a:endParaRPr lang="id-ID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2819400" y="3276600"/>
            <a:ext cx="2209800" cy="2286000"/>
          </a:xfrm>
          <a:prstGeom prst="rect">
            <a:avLst/>
          </a:prstGeom>
          <a:solidFill>
            <a:srgbClr val="FFFF66">
              <a:alpha val="67842"/>
            </a:srgbClr>
          </a:solidFill>
          <a:ln w="25400" algn="ctr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/>
          <a:lstStyle/>
          <a:p>
            <a:pPr>
              <a:lnSpc>
                <a:spcPts val="1800"/>
              </a:lnSpc>
              <a:defRPr/>
            </a:pPr>
            <a:r>
              <a:rPr lang="en-US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alibri" charset="0"/>
              </a:rPr>
              <a:t>Forced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alibri" charset="0"/>
              </a:rPr>
              <a:t> resettlement</a:t>
            </a:r>
          </a:p>
          <a:p>
            <a:pPr>
              <a:lnSpc>
                <a:spcPts val="1800"/>
              </a:lnSpc>
              <a:defRPr/>
            </a:pP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alibri" charset="0"/>
              </a:rPr>
              <a:t>Cultural suppression,    </a:t>
            </a:r>
          </a:p>
          <a:p>
            <a:pPr>
              <a:lnSpc>
                <a:spcPts val="1800"/>
              </a:lnSpc>
              <a:defRPr/>
            </a:pPr>
            <a:r>
              <a:rPr lang="en-US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alibri" charset="0"/>
              </a:rPr>
              <a:t>Change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alibri" charset="0"/>
              </a:rPr>
              <a:t> from traditional deliberative pol. System to authoritarian system</a:t>
            </a:r>
            <a:endParaRPr lang="id-ID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Calibri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572132" y="2428868"/>
            <a:ext cx="2428868" cy="914400"/>
          </a:xfrm>
          <a:prstGeom prst="rect">
            <a:avLst/>
          </a:prstGeom>
          <a:solidFill>
            <a:schemeClr val="accent6">
              <a:lumMod val="50000"/>
              <a:alpha val="66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Integration into the post-colonial state. </a:t>
            </a:r>
            <a:endParaRPr lang="id-ID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562600" y="3500438"/>
            <a:ext cx="2438400" cy="2671762"/>
          </a:xfrm>
          <a:prstGeom prst="rect">
            <a:avLst/>
          </a:prstGeom>
          <a:solidFill>
            <a:schemeClr val="accent6">
              <a:lumMod val="50000"/>
              <a:alpha val="61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ts val="1900"/>
              </a:lnSpc>
              <a:defRPr/>
            </a:pPr>
            <a:r>
              <a:rPr lang="en-US" sz="2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Forced</a:t>
            </a:r>
            <a:r>
              <a:rPr lang="en-US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resettlement, cultural suppression, </a:t>
            </a:r>
          </a:p>
          <a:p>
            <a:pPr>
              <a:lnSpc>
                <a:spcPts val="1900"/>
              </a:lnSpc>
              <a:defRPr/>
            </a:pPr>
            <a:r>
              <a:rPr lang="en-US" sz="2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Alienation</a:t>
            </a:r>
            <a:r>
              <a:rPr lang="en-US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from NR due to the integration into the national NRM system </a:t>
            </a:r>
          </a:p>
          <a:p>
            <a:pPr>
              <a:lnSpc>
                <a:spcPts val="1900"/>
              </a:lnSpc>
              <a:defRPr/>
            </a:pPr>
            <a:r>
              <a:rPr lang="en-US" i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Individual</a:t>
            </a:r>
            <a:r>
              <a:rPr lang="en-US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property rights  introduced</a:t>
            </a:r>
            <a:endParaRPr lang="id-ID" i="1" dirty="0">
              <a:solidFill>
                <a:srgbClr val="66FF33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838200" y="3200400"/>
            <a:ext cx="1600200" cy="1371600"/>
          </a:xfrm>
          <a:prstGeom prst="rect">
            <a:avLst/>
          </a:prstGeom>
          <a:solidFill>
            <a:srgbClr val="CCFF99"/>
          </a:solidFill>
          <a:ln w="25400" algn="ctr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/>
          <a:lstStyle/>
          <a:p>
            <a:pPr>
              <a:lnSpc>
                <a:spcPts val="1900"/>
              </a:lnSpc>
              <a:defRPr/>
            </a:pP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alibri" charset="0"/>
              </a:rPr>
              <a:t>Tribal warfare, subjugation by small kingdoms  </a:t>
            </a:r>
            <a:endParaRPr lang="id-ID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Calibri" charset="0"/>
            </a:endParaRP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id-ID" smtClean="0"/>
              <a:t>Oct. 5-6, 2009</a:t>
            </a:r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C70860-B068-401C-90DE-F6A85D7DA095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STORMA workshop/ ICC-IPB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hord 10"/>
          <p:cNvSpPr/>
          <p:nvPr/>
        </p:nvSpPr>
        <p:spPr>
          <a:xfrm>
            <a:off x="2514600" y="2590800"/>
            <a:ext cx="2514600" cy="2514600"/>
          </a:xfrm>
          <a:prstGeom prst="chord">
            <a:avLst>
              <a:gd name="adj1" fmla="val 3337614"/>
              <a:gd name="adj2" fmla="val 18265590"/>
            </a:avLst>
          </a:prstGeom>
          <a:gradFill flip="none" rotWithShape="1">
            <a:gsLst>
              <a:gs pos="0">
                <a:schemeClr val="bg2">
                  <a:lumMod val="90000"/>
                  <a:alpha val="8000"/>
                </a:schemeClr>
              </a:gs>
              <a:gs pos="50000">
                <a:schemeClr val="bg2">
                  <a:lumMod val="90000"/>
                  <a:shade val="67500"/>
                  <a:satMod val="115000"/>
                </a:schemeClr>
              </a:gs>
              <a:gs pos="100000">
                <a:schemeClr val="bg2">
                  <a:lumMod val="90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dirty="0"/>
          </a:p>
        </p:txBody>
      </p:sp>
      <p:sp>
        <p:nvSpPr>
          <p:cNvPr id="5" name="Chord 4"/>
          <p:cNvSpPr/>
          <p:nvPr/>
        </p:nvSpPr>
        <p:spPr>
          <a:xfrm rot="1372898">
            <a:off x="3687764" y="3212701"/>
            <a:ext cx="1154212" cy="1172631"/>
          </a:xfrm>
          <a:prstGeom prst="chord">
            <a:avLst>
              <a:gd name="adj1" fmla="val 2700000"/>
              <a:gd name="adj2" fmla="val 16200010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dirty="0">
              <a:solidFill>
                <a:schemeClr val="bg1"/>
              </a:solidFill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noFill/>
          <a:ln>
            <a:noFill/>
          </a:ln>
        </p:spPr>
        <p:txBody>
          <a:bodyPr>
            <a:normAutofit/>
          </a:bodyPr>
          <a:lstStyle/>
          <a:p>
            <a:endParaRPr lang="en-US" sz="1800" dirty="0" smtClean="0"/>
          </a:p>
          <a:p>
            <a:pPr>
              <a:buNone/>
            </a:pPr>
            <a:r>
              <a:rPr lang="en-US" sz="1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DIRECT PAST</a:t>
            </a:r>
            <a:endParaRPr lang="id-ID" sz="18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AGRARIAN TRANSITION 1</a:t>
            </a:r>
            <a:r>
              <a:rPr lang="en-US" sz="2400" baseline="30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</a:t>
            </a:r>
            <a:r>
              <a:rPr lang="en-US" sz="2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PHASE: Shrinking of Livelihood System &amp; Security  </a:t>
            </a:r>
            <a:endParaRPr lang="id-ID" sz="24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noFill/>
          <a:effectLst>
            <a:softEdge rad="127000"/>
          </a:effectLst>
        </p:spPr>
        <p:txBody>
          <a:bodyPr/>
          <a:lstStyle/>
          <a:p>
            <a:endParaRPr lang="id-ID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62400" y="3352800"/>
            <a:ext cx="381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NRM</a:t>
            </a:r>
            <a:endParaRPr lang="id-ID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3124200" y="2743200"/>
            <a:ext cx="762000" cy="6096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2590800" y="3581400"/>
            <a:ext cx="11430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3048000" y="4267200"/>
            <a:ext cx="838200" cy="609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3200400" y="2743200"/>
            <a:ext cx="1143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INDIVIDUAL</a:t>
            </a:r>
            <a:endParaRPr lang="id-ID" sz="1400" dirty="0"/>
          </a:p>
        </p:txBody>
      </p:sp>
      <p:sp>
        <p:nvSpPr>
          <p:cNvPr id="25" name="TextBox 24"/>
          <p:cNvSpPr txBox="1"/>
          <p:nvPr/>
        </p:nvSpPr>
        <p:spPr>
          <a:xfrm>
            <a:off x="2743200" y="3276600"/>
            <a:ext cx="1219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SEMI INDIV.</a:t>
            </a:r>
            <a:endParaRPr lang="id-ID" sz="1400" dirty="0"/>
          </a:p>
        </p:txBody>
      </p:sp>
      <p:sp>
        <p:nvSpPr>
          <p:cNvPr id="26" name="TextBox 25"/>
          <p:cNvSpPr txBox="1"/>
          <p:nvPr/>
        </p:nvSpPr>
        <p:spPr>
          <a:xfrm>
            <a:off x="2667000" y="3886200"/>
            <a:ext cx="99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COMMON PROPERTY</a:t>
            </a:r>
            <a:endParaRPr lang="id-ID" sz="1400" dirty="0"/>
          </a:p>
        </p:txBody>
      </p:sp>
      <p:sp>
        <p:nvSpPr>
          <p:cNvPr id="27" name="TextBox 26"/>
          <p:cNvSpPr txBox="1"/>
          <p:nvPr/>
        </p:nvSpPr>
        <p:spPr>
          <a:xfrm>
            <a:off x="3276600" y="4648200"/>
            <a:ext cx="1295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EXCLUSIONIST</a:t>
            </a:r>
            <a:endParaRPr lang="id-ID" sz="1400" dirty="0"/>
          </a:p>
        </p:txBody>
      </p:sp>
      <p:cxnSp>
        <p:nvCxnSpPr>
          <p:cNvPr id="31" name="Straight Connector 30"/>
          <p:cNvCxnSpPr/>
          <p:nvPr/>
        </p:nvCxnSpPr>
        <p:spPr>
          <a:xfrm rot="16200000" flipV="1">
            <a:off x="2590800" y="2209800"/>
            <a:ext cx="60960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1524000" y="3581400"/>
            <a:ext cx="1066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rot="10800000" flipV="1">
            <a:off x="2438400" y="4876800"/>
            <a:ext cx="60960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2971800" y="1905000"/>
            <a:ext cx="1219200" cy="523220"/>
          </a:xfrm>
          <a:prstGeom prst="rect">
            <a:avLst/>
          </a:prstGeom>
          <a:solidFill>
            <a:srgbClr val="92D050"/>
          </a:solidFill>
          <a:effectLst>
            <a:softEdge rad="127000"/>
          </a:effectLst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IRRIGATED RICE FIELDS</a:t>
            </a:r>
            <a:endParaRPr lang="id-ID" sz="1400" dirty="0"/>
          </a:p>
        </p:txBody>
      </p:sp>
      <p:sp>
        <p:nvSpPr>
          <p:cNvPr id="52" name="TextBox 51"/>
          <p:cNvSpPr txBox="1"/>
          <p:nvPr/>
        </p:nvSpPr>
        <p:spPr>
          <a:xfrm>
            <a:off x="1981200" y="2514600"/>
            <a:ext cx="1143000" cy="523220"/>
          </a:xfrm>
          <a:prstGeom prst="rect">
            <a:avLst/>
          </a:prstGeom>
          <a:solidFill>
            <a:srgbClr val="FFC000"/>
          </a:solidFill>
          <a:effectLst>
            <a:softEdge rad="127000"/>
          </a:effectLst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DRY LAND GARDENS</a:t>
            </a:r>
            <a:endParaRPr lang="id-ID" sz="1400" dirty="0"/>
          </a:p>
        </p:txBody>
      </p:sp>
      <p:sp>
        <p:nvSpPr>
          <p:cNvPr id="55" name="TextBox 54"/>
          <p:cNvSpPr txBox="1"/>
          <p:nvPr/>
        </p:nvSpPr>
        <p:spPr>
          <a:xfrm>
            <a:off x="1600200" y="3810000"/>
            <a:ext cx="914400" cy="52322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effectLst>
            <a:softEdge rad="127000"/>
          </a:effectLst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SHIFTING</a:t>
            </a:r>
          </a:p>
          <a:p>
            <a:r>
              <a:rPr lang="en-US" sz="1400" dirty="0" smtClean="0"/>
              <a:t> CULT.</a:t>
            </a:r>
            <a:endParaRPr lang="id-ID" sz="1400" dirty="0"/>
          </a:p>
        </p:txBody>
      </p:sp>
      <p:sp>
        <p:nvSpPr>
          <p:cNvPr id="56" name="TextBox 55"/>
          <p:cNvSpPr txBox="1"/>
          <p:nvPr/>
        </p:nvSpPr>
        <p:spPr>
          <a:xfrm>
            <a:off x="1981200" y="4648200"/>
            <a:ext cx="838200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effectLst>
            <a:softEdge rad="127000"/>
          </a:effectLst>
        </p:spPr>
        <p:txBody>
          <a:bodyPr wrap="square" rtlCol="0">
            <a:spAutoFit/>
          </a:bodyPr>
          <a:lstStyle/>
          <a:p>
            <a:r>
              <a:rPr lang="en-US" dirty="0" smtClean="0"/>
              <a:t>NTFP</a:t>
            </a:r>
            <a:endParaRPr lang="id-ID" dirty="0"/>
          </a:p>
        </p:txBody>
      </p:sp>
      <p:sp>
        <p:nvSpPr>
          <p:cNvPr id="57" name="TextBox 56"/>
          <p:cNvSpPr txBox="1"/>
          <p:nvPr/>
        </p:nvSpPr>
        <p:spPr>
          <a:xfrm>
            <a:off x="3048000" y="5181600"/>
            <a:ext cx="1295400" cy="52322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softEdge rad="127000"/>
          </a:effectLst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ANIMAL HUSBANDRY</a:t>
            </a:r>
            <a:endParaRPr lang="id-ID" sz="1400" dirty="0"/>
          </a:p>
        </p:txBody>
      </p:sp>
      <p:sp>
        <p:nvSpPr>
          <p:cNvPr id="58" name="Chord 57"/>
          <p:cNvSpPr/>
          <p:nvPr/>
        </p:nvSpPr>
        <p:spPr>
          <a:xfrm rot="12192861">
            <a:off x="4282685" y="3254198"/>
            <a:ext cx="1067506" cy="1071105"/>
          </a:xfrm>
          <a:prstGeom prst="chord">
            <a:avLst>
              <a:gd name="adj1" fmla="val 2855999"/>
              <a:gd name="adj2" fmla="val 15901909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9" name="TextBox 58"/>
          <p:cNvSpPr txBox="1"/>
          <p:nvPr/>
        </p:nvSpPr>
        <p:spPr>
          <a:xfrm>
            <a:off x="4724400" y="3429000"/>
            <a:ext cx="228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NRM</a:t>
            </a:r>
            <a:endParaRPr lang="id-ID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1" name="Chord 60"/>
          <p:cNvSpPr/>
          <p:nvPr/>
        </p:nvSpPr>
        <p:spPr>
          <a:xfrm rot="12767947">
            <a:off x="4132778" y="2596904"/>
            <a:ext cx="2437561" cy="2470141"/>
          </a:xfrm>
          <a:prstGeom prst="chord">
            <a:avLst>
              <a:gd name="adj1" fmla="val 1276826"/>
              <a:gd name="adj2" fmla="val 16200000"/>
            </a:avLst>
          </a:prstGeom>
          <a:solidFill>
            <a:srgbClr val="FFFF00">
              <a:alpha val="12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63" name="TextBox 62"/>
          <p:cNvSpPr txBox="1"/>
          <p:nvPr/>
        </p:nvSpPr>
        <p:spPr>
          <a:xfrm>
            <a:off x="5410200" y="3581400"/>
            <a:ext cx="1295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INDIVIDUAL</a:t>
            </a:r>
            <a:endParaRPr lang="id-ID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4" name="Chord 63"/>
          <p:cNvSpPr/>
          <p:nvPr/>
        </p:nvSpPr>
        <p:spPr>
          <a:xfrm rot="10800000">
            <a:off x="1752600" y="1752600"/>
            <a:ext cx="6019801" cy="4267200"/>
          </a:xfrm>
          <a:prstGeom prst="chord">
            <a:avLst>
              <a:gd name="adj1" fmla="val 5232535"/>
              <a:gd name="adj2" fmla="val 16395960"/>
            </a:avLst>
          </a:prstGeom>
          <a:solidFill>
            <a:schemeClr val="accent1">
              <a:alpha val="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cxnSp>
        <p:nvCxnSpPr>
          <p:cNvPr id="66" name="Straight Connector 65"/>
          <p:cNvCxnSpPr/>
          <p:nvPr/>
        </p:nvCxnSpPr>
        <p:spPr>
          <a:xfrm>
            <a:off x="6553200" y="3733800"/>
            <a:ext cx="1219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5486400" y="1981200"/>
            <a:ext cx="1447800" cy="646331"/>
          </a:xfrm>
          <a:prstGeom prst="rect">
            <a:avLst/>
          </a:prstGeom>
          <a:solidFill>
            <a:srgbClr val="92D050"/>
          </a:solidFill>
          <a:effectLst>
            <a:softEdge rad="127000"/>
          </a:effectLst>
        </p:spPr>
        <p:txBody>
          <a:bodyPr wrap="square" rtlCol="0">
            <a:spAutoFit/>
          </a:bodyPr>
          <a:lstStyle/>
          <a:p>
            <a:r>
              <a:rPr lang="en-US" dirty="0" smtClean="0"/>
              <a:t>IRRIGATED RICE FIELDS</a:t>
            </a:r>
            <a:endParaRPr lang="id-ID" dirty="0"/>
          </a:p>
        </p:txBody>
      </p:sp>
      <p:sp>
        <p:nvSpPr>
          <p:cNvPr id="72" name="TextBox 71"/>
          <p:cNvSpPr txBox="1"/>
          <p:nvPr/>
        </p:nvSpPr>
        <p:spPr>
          <a:xfrm>
            <a:off x="6324600" y="4343400"/>
            <a:ext cx="1371600" cy="646331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softEdge rad="127000"/>
          </a:effectLst>
        </p:spPr>
        <p:txBody>
          <a:bodyPr wrap="square" rtlCol="0">
            <a:spAutoFit/>
          </a:bodyPr>
          <a:lstStyle/>
          <a:p>
            <a:r>
              <a:rPr lang="en-US" dirty="0" smtClean="0"/>
              <a:t>DRY LAND GARDENS</a:t>
            </a:r>
            <a:endParaRPr lang="id-ID" dirty="0"/>
          </a:p>
        </p:txBody>
      </p:sp>
      <p:sp>
        <p:nvSpPr>
          <p:cNvPr id="73" name="TextBox 72"/>
          <p:cNvSpPr txBox="1"/>
          <p:nvPr/>
        </p:nvSpPr>
        <p:spPr>
          <a:xfrm>
            <a:off x="7162800" y="1676400"/>
            <a:ext cx="129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PRESENT SITUATION</a:t>
            </a:r>
            <a:endParaRPr lang="id-ID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Chord 28"/>
          <p:cNvSpPr/>
          <p:nvPr/>
        </p:nvSpPr>
        <p:spPr>
          <a:xfrm rot="195117">
            <a:off x="1488328" y="1754764"/>
            <a:ext cx="5570738" cy="4273608"/>
          </a:xfrm>
          <a:prstGeom prst="chord">
            <a:avLst>
              <a:gd name="adj1" fmla="val 4845431"/>
              <a:gd name="adj2" fmla="val 16352523"/>
            </a:avLst>
          </a:prstGeom>
          <a:solidFill>
            <a:schemeClr val="accent1">
              <a:lumMod val="20000"/>
              <a:lumOff val="8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dirty="0"/>
          </a:p>
        </p:txBody>
      </p:sp>
      <p:sp>
        <p:nvSpPr>
          <p:cNvPr id="34" name="Date Placeholder 3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Oct. 5-6, 2009</a:t>
            </a:r>
            <a:endParaRPr lang="id-ID"/>
          </a:p>
        </p:txBody>
      </p:sp>
      <p:sp>
        <p:nvSpPr>
          <p:cNvPr id="35" name="Slide Number Placeholder 3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4D02C-E8BF-4E70-B57D-341257F024EE}" type="slidenum">
              <a:rPr lang="id-ID" smtClean="0"/>
              <a:pPr/>
              <a:t>4</a:t>
            </a:fld>
            <a:endParaRPr lang="id-ID"/>
          </a:p>
        </p:txBody>
      </p:sp>
      <p:sp>
        <p:nvSpPr>
          <p:cNvPr id="36" name="Footer Placeholder 3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STORMA workshop/ ICC-IPB</a:t>
            </a:r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946150"/>
          </a:xfrm>
        </p:spPr>
        <p:txBody>
          <a:bodyPr>
            <a:normAutofit/>
          </a:bodyPr>
          <a:lstStyle/>
          <a:p>
            <a:r>
              <a:rPr lang="en-US" sz="2800" b="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COCOA REVOLUTION : the second phase of Agrarian Transformation</a:t>
            </a:r>
            <a:endParaRPr lang="id-ID" sz="2800" b="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1400" y="1447800"/>
            <a:ext cx="5111750" cy="4906963"/>
          </a:xfrm>
        </p:spPr>
        <p:txBody>
          <a:bodyPr>
            <a:noAutofit/>
          </a:bodyPr>
          <a:lstStyle/>
          <a:p>
            <a:pPr marL="457200" indent="-288925">
              <a:spcBef>
                <a:spcPct val="50000"/>
              </a:spcBef>
              <a:buClr>
                <a:srgbClr val="66FFFF"/>
              </a:buClr>
              <a:buSzPct val="125000"/>
              <a:buFont typeface="Wingdings" pitchFamily="2" charset="2"/>
              <a:buChar char="§"/>
            </a:pPr>
            <a:r>
              <a:rPr lang="en-US" sz="1600" dirty="0" smtClean="0">
                <a:sym typeface="Wingdings 3" pitchFamily="18" charset="2"/>
              </a:rPr>
              <a:t>Immigration stimulated by  favorable international price for export  crops (coffee, cocoa) &amp;   </a:t>
            </a:r>
          </a:p>
          <a:p>
            <a:pPr marL="457200" indent="-288925">
              <a:spcAft>
                <a:spcPct val="20000"/>
              </a:spcAft>
              <a:buClr>
                <a:srgbClr val="66FFFF"/>
              </a:buClr>
              <a:buSzPct val="125000"/>
              <a:buFont typeface="Wingdings" pitchFamily="2" charset="2"/>
              <a:buChar char="§"/>
            </a:pPr>
            <a:r>
              <a:rPr lang="en-US" sz="1600" dirty="0" smtClean="0">
                <a:sym typeface="Wingdings 3" pitchFamily="18" charset="2"/>
              </a:rPr>
              <a:t>Opening the interior by road connection.                                                       </a:t>
            </a:r>
          </a:p>
          <a:p>
            <a:pPr marL="457200" indent="-288925">
              <a:spcBef>
                <a:spcPct val="50000"/>
              </a:spcBef>
              <a:buClrTx/>
              <a:buSzPct val="125000"/>
              <a:buFont typeface="Wingdings" pitchFamily="2" charset="2"/>
              <a:buChar char="§"/>
            </a:pPr>
            <a:endParaRPr lang="en-US" sz="1600" dirty="0" smtClean="0">
              <a:sym typeface="Wingdings 3" pitchFamily="18" charset="2"/>
            </a:endParaRPr>
          </a:p>
          <a:p>
            <a:pPr marL="457200" indent="-288925">
              <a:spcAft>
                <a:spcPct val="20000"/>
              </a:spcAft>
              <a:buClr>
                <a:srgbClr val="66FFFF"/>
              </a:buClr>
              <a:buSzPct val="125000"/>
              <a:buFont typeface="Wingdings" pitchFamily="2" charset="2"/>
              <a:buChar char="§"/>
            </a:pPr>
            <a:r>
              <a:rPr lang="en-US" sz="1600" dirty="0" smtClean="0">
                <a:sym typeface="Wingdings 3" pitchFamily="18" charset="2"/>
              </a:rPr>
              <a:t>Transfer of land from locals to </a:t>
            </a:r>
            <a:r>
              <a:rPr lang="en-US" sz="1600" dirty="0" err="1" smtClean="0">
                <a:sym typeface="Wingdings 3" pitchFamily="18" charset="2"/>
              </a:rPr>
              <a:t>migran’s</a:t>
            </a:r>
            <a:r>
              <a:rPr lang="en-US" sz="1600" dirty="0" smtClean="0">
                <a:sym typeface="Wingdings 3" pitchFamily="18" charset="2"/>
              </a:rPr>
              <a:t>.</a:t>
            </a:r>
          </a:p>
          <a:p>
            <a:pPr marL="457200" indent="-288925">
              <a:spcAft>
                <a:spcPct val="20000"/>
              </a:spcAft>
              <a:buClr>
                <a:srgbClr val="66FFFF"/>
              </a:buClr>
              <a:buSzPct val="125000"/>
              <a:buFont typeface="Wingdings" pitchFamily="2" charset="2"/>
              <a:buChar char="§"/>
            </a:pPr>
            <a:r>
              <a:rPr lang="en-US" sz="1600" dirty="0" smtClean="0">
                <a:sym typeface="Wingdings 3" pitchFamily="18" charset="2"/>
              </a:rPr>
              <a:t>Fast increase of  cash crops (cocoa &amp; vegetables) production </a:t>
            </a:r>
          </a:p>
          <a:p>
            <a:pPr marL="457200" indent="-288925">
              <a:spcAft>
                <a:spcPct val="20000"/>
              </a:spcAft>
              <a:buClr>
                <a:srgbClr val="66FFFF"/>
              </a:buClr>
              <a:buSzPct val="125000"/>
              <a:buFont typeface="Wingdings" pitchFamily="2" charset="2"/>
              <a:buChar char="§"/>
            </a:pPr>
            <a:endParaRPr lang="en-US" sz="1600" dirty="0" smtClean="0">
              <a:sym typeface="Wingdings 3" pitchFamily="18" charset="2"/>
            </a:endParaRPr>
          </a:p>
          <a:p>
            <a:pPr marL="457200" indent="-288925">
              <a:spcAft>
                <a:spcPct val="20000"/>
              </a:spcAft>
              <a:buClr>
                <a:srgbClr val="66FFFF"/>
              </a:buClr>
              <a:buSzPct val="125000"/>
              <a:buFont typeface="Wingdings" pitchFamily="2" charset="2"/>
              <a:buChar char="§"/>
            </a:pPr>
            <a:r>
              <a:rPr lang="en-US" sz="1600" dirty="0" smtClean="0">
                <a:sym typeface="Wingdings 3" pitchFamily="18" charset="2"/>
              </a:rPr>
              <a:t>Labor sharing still practiced : subsistent rice cultivation not yet reduced by cash-crops</a:t>
            </a:r>
          </a:p>
          <a:p>
            <a:pPr marL="457200" indent="-288925">
              <a:spcAft>
                <a:spcPct val="20000"/>
              </a:spcAft>
              <a:buClr>
                <a:srgbClr val="66FFFF"/>
              </a:buClr>
              <a:buSzPct val="125000"/>
              <a:buFont typeface="Wingdings" pitchFamily="2" charset="2"/>
              <a:buChar char="§"/>
            </a:pPr>
            <a:r>
              <a:rPr lang="en-US" sz="1600" dirty="0" smtClean="0">
                <a:sym typeface="Wingdings 3" pitchFamily="18" charset="2"/>
              </a:rPr>
              <a:t>contractual based working relation (</a:t>
            </a:r>
            <a:r>
              <a:rPr lang="en-US" sz="1600" dirty="0" err="1" smtClean="0">
                <a:sym typeface="Wingdings 3" pitchFamily="18" charset="2"/>
              </a:rPr>
              <a:t>incl</a:t>
            </a:r>
            <a:r>
              <a:rPr lang="en-US" sz="1600" dirty="0" smtClean="0">
                <a:sym typeface="Wingdings 3" pitchFamily="18" charset="2"/>
              </a:rPr>
              <a:t> the labor sharing org: </a:t>
            </a:r>
            <a:r>
              <a:rPr lang="en-US" sz="1600" i="1" dirty="0" err="1" smtClean="0">
                <a:sym typeface="Wingdings 3" pitchFamily="18" charset="2"/>
              </a:rPr>
              <a:t>mapalus</a:t>
            </a:r>
            <a:r>
              <a:rPr lang="en-US" sz="1600" dirty="0" smtClean="0">
                <a:sym typeface="Wingdings 3" pitchFamily="18" charset="2"/>
              </a:rPr>
              <a:t> ) become dominant following the full development of cash-crop (cacao) </a:t>
            </a:r>
          </a:p>
          <a:p>
            <a:pPr marL="457200" indent="-288925">
              <a:spcAft>
                <a:spcPct val="20000"/>
              </a:spcAft>
              <a:buClr>
                <a:srgbClr val="66FFFF"/>
              </a:buClr>
              <a:buSzPct val="125000"/>
              <a:buFont typeface="Wingdings" pitchFamily="2" charset="2"/>
              <a:buChar char="§"/>
            </a:pPr>
            <a:r>
              <a:rPr lang="en-US" sz="1600" dirty="0" smtClean="0">
                <a:sym typeface="Wingdings 3" pitchFamily="18" charset="2"/>
              </a:rPr>
              <a:t>Massive land transfer to immigrants,  dominance of immigrants in cash crop prod.  and in village economy.</a:t>
            </a:r>
            <a:endParaRPr lang="id-ID" sz="16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1524000"/>
            <a:ext cx="3008313" cy="4691063"/>
          </a:xfrm>
        </p:spPr>
        <p:txBody>
          <a:bodyPr>
            <a:normAutofit lnSpcReduction="10000"/>
          </a:bodyPr>
          <a:lstStyle/>
          <a:p>
            <a:pPr marL="114300">
              <a:lnSpc>
                <a:spcPct val="80000"/>
              </a:lnSpc>
              <a:defRPr/>
            </a:pPr>
            <a:r>
              <a:rPr lang="en-US" sz="2200" b="1" dirty="0" smtClean="0"/>
              <a:t>Immigration of land hungry farmers from the south</a:t>
            </a:r>
          </a:p>
          <a:p>
            <a:pPr marL="114300">
              <a:lnSpc>
                <a:spcPct val="80000"/>
              </a:lnSpc>
              <a:defRPr/>
            </a:pPr>
            <a:endParaRPr lang="en-US" sz="2200" b="1" dirty="0" smtClean="0">
              <a:sym typeface="Wingdings 3" pitchFamily="18" charset="2"/>
            </a:endParaRPr>
          </a:p>
          <a:p>
            <a:pPr marL="114300">
              <a:lnSpc>
                <a:spcPct val="80000"/>
              </a:lnSpc>
              <a:defRPr/>
            </a:pPr>
            <a:r>
              <a:rPr lang="en-US" sz="2200" b="1" dirty="0" smtClean="0">
                <a:sym typeface="Wingdings 3" pitchFamily="18" charset="2"/>
              </a:rPr>
              <a:t>The growth of land-market &amp; commoditization of agriculture</a:t>
            </a:r>
          </a:p>
          <a:p>
            <a:pPr marL="114300">
              <a:lnSpc>
                <a:spcPct val="80000"/>
              </a:lnSpc>
              <a:defRPr/>
            </a:pPr>
            <a:endParaRPr lang="en-US" sz="2200" b="1" dirty="0" smtClean="0">
              <a:sym typeface="Wingdings 3" pitchFamily="18" charset="2"/>
            </a:endParaRPr>
          </a:p>
          <a:p>
            <a:pPr marL="114300">
              <a:lnSpc>
                <a:spcPct val="80000"/>
              </a:lnSpc>
              <a:defRPr/>
            </a:pPr>
            <a:endParaRPr lang="en-US" sz="2200" b="1" dirty="0" smtClean="0">
              <a:sym typeface="Wingdings 3" pitchFamily="18" charset="2"/>
            </a:endParaRPr>
          </a:p>
          <a:p>
            <a:pPr marL="114300">
              <a:lnSpc>
                <a:spcPct val="80000"/>
              </a:lnSpc>
              <a:defRPr/>
            </a:pPr>
            <a:r>
              <a:rPr lang="en-US" sz="2200" b="1" dirty="0" smtClean="0">
                <a:sym typeface="Wingdings 3" pitchFamily="18" charset="2"/>
              </a:rPr>
              <a:t>Changing work relation &amp; women’s role</a:t>
            </a:r>
          </a:p>
          <a:p>
            <a:pPr marL="114300">
              <a:lnSpc>
                <a:spcPct val="80000"/>
              </a:lnSpc>
              <a:defRPr/>
            </a:pPr>
            <a:endParaRPr lang="en-US" sz="2200" b="1" dirty="0" smtClean="0">
              <a:sym typeface="Wingdings 3" pitchFamily="18" charset="2"/>
            </a:endParaRPr>
          </a:p>
          <a:p>
            <a:pPr marL="114300">
              <a:lnSpc>
                <a:spcPct val="80000"/>
              </a:lnSpc>
              <a:defRPr/>
            </a:pPr>
            <a:endParaRPr lang="en-US" sz="2200" b="1" dirty="0" smtClean="0">
              <a:sym typeface="Wingdings 3" pitchFamily="18" charset="2"/>
            </a:endParaRPr>
          </a:p>
          <a:p>
            <a:pPr marL="114300">
              <a:lnSpc>
                <a:spcPct val="80000"/>
              </a:lnSpc>
              <a:defRPr/>
            </a:pPr>
            <a:r>
              <a:rPr lang="en-US" sz="2200" b="1" dirty="0" smtClean="0">
                <a:sym typeface="Wingdings 3" pitchFamily="18" charset="2"/>
              </a:rPr>
              <a:t>Change in agrarian structure</a:t>
            </a:r>
            <a:endParaRPr lang="id-ID" sz="220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Oct. 5-6, 2009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4D02C-E8BF-4E70-B57D-341257F024EE}" type="slidenum">
              <a:rPr lang="id-ID" smtClean="0"/>
              <a:pPr/>
              <a:t>5</a:t>
            </a:fld>
            <a:endParaRPr lang="id-ID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STORMA workshop/ ICC-IPB</a:t>
            </a:r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8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COMMUNITY: SOCIALLY FRAGMENTED &amp; DIFFERENTIATED</a:t>
            </a:r>
            <a:endParaRPr lang="id-ID" sz="28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800" dirty="0" smtClean="0"/>
          </a:p>
          <a:p>
            <a:pPr>
              <a:buClr>
                <a:srgbClr val="C00000"/>
              </a:buClr>
              <a:buSzPct val="125000"/>
              <a:buFont typeface="Wingdings" pitchFamily="2" charset="2"/>
              <a:buChar char="§"/>
            </a:pPr>
            <a:r>
              <a:rPr lang="en-US" sz="2800" dirty="0" smtClean="0"/>
              <a:t>Fragmented </a:t>
            </a:r>
            <a:r>
              <a:rPr lang="en-US" sz="2800" dirty="0" smtClean="0">
                <a:sym typeface="Wingdings"/>
              </a:rPr>
              <a:t> ethnic, locals-migrants, sub-ethnic, religious, party politics.</a:t>
            </a:r>
          </a:p>
          <a:p>
            <a:pPr>
              <a:buClr>
                <a:srgbClr val="C00000"/>
              </a:buClr>
              <a:buSzPct val="125000"/>
              <a:buFont typeface="Wingdings" pitchFamily="2" charset="2"/>
              <a:buChar char="§"/>
            </a:pPr>
            <a:r>
              <a:rPr lang="en-US" sz="2800" dirty="0" smtClean="0"/>
              <a:t> Differentiated </a:t>
            </a:r>
            <a:r>
              <a:rPr lang="en-US" sz="2800" dirty="0" smtClean="0">
                <a:sym typeface="Wingdings"/>
              </a:rPr>
              <a:t> economic status partly goes together according ethnic lines.</a:t>
            </a:r>
          </a:p>
          <a:p>
            <a:pPr>
              <a:buClr>
                <a:srgbClr val="C00000"/>
              </a:buClr>
              <a:buSzPct val="125000"/>
              <a:buFont typeface="Wingdings" pitchFamily="2" charset="2"/>
              <a:buChar char="§"/>
            </a:pPr>
            <a:r>
              <a:rPr lang="en-US" sz="2800" dirty="0" smtClean="0">
                <a:sym typeface="Wingdings"/>
              </a:rPr>
              <a:t>Continuity of power   Continuity of the local old elite power into village administration and party politics.</a:t>
            </a:r>
          </a:p>
          <a:p>
            <a:pPr>
              <a:buNone/>
            </a:pPr>
            <a:endParaRPr lang="id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Oct. 5-6, 2009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4D02C-E8BF-4E70-B57D-341257F024EE}" type="slidenum">
              <a:rPr lang="id-ID" smtClean="0"/>
              <a:pPr/>
              <a:t>6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STORMA workshop/ ICC-IPB</a:t>
            </a:r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28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LOCAL STRATEGIES FOR SELF EMPOWERING</a:t>
            </a:r>
            <a:endParaRPr lang="id-ID" sz="28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2596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ct val="20000"/>
              </a:spcAft>
              <a:buClr>
                <a:srgbClr val="C00000"/>
              </a:buClr>
              <a:buSzPct val="120000"/>
              <a:buFont typeface="Wingdings" pitchFamily="2" charset="2"/>
              <a:buChar char="§"/>
              <a:defRPr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3" pitchFamily="18" charset="2"/>
              </a:rPr>
              <a:t>Ethnic politics to argue for acknowledgment of ancestors land rights. </a:t>
            </a:r>
          </a:p>
          <a:p>
            <a:pPr>
              <a:lnSpc>
                <a:spcPct val="90000"/>
              </a:lnSpc>
              <a:spcAft>
                <a:spcPct val="20000"/>
              </a:spcAft>
              <a:buClr>
                <a:srgbClr val="C00000"/>
              </a:buClr>
              <a:buSzPct val="120000"/>
              <a:buFont typeface="Wingdings" pitchFamily="2" charset="2"/>
              <a:buChar char="§"/>
              <a:defRPr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3" pitchFamily="18" charset="2"/>
              </a:rPr>
              <a:t>Ethnic politics exploited by village elite for political objectives and to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3" pitchFamily="18" charset="2"/>
              </a:rPr>
              <a:t>persue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3" pitchFamily="18" charset="2"/>
              </a:rPr>
              <a:t> economic interest.</a:t>
            </a:r>
          </a:p>
          <a:p>
            <a:pPr>
              <a:lnSpc>
                <a:spcPct val="90000"/>
              </a:lnSpc>
              <a:spcAft>
                <a:spcPct val="20000"/>
              </a:spcAft>
              <a:buClr>
                <a:srgbClr val="C00000"/>
              </a:buClr>
              <a:buSzPct val="120000"/>
              <a:buFont typeface="Wingdings" pitchFamily="2" charset="2"/>
              <a:buChar char="§"/>
              <a:defRPr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3" pitchFamily="18" charset="2"/>
              </a:rPr>
              <a:t>“Community Conservation Agreement”   became  elite instrument to acquire land.</a:t>
            </a:r>
          </a:p>
          <a:p>
            <a:pPr>
              <a:lnSpc>
                <a:spcPct val="90000"/>
              </a:lnSpc>
              <a:spcAft>
                <a:spcPct val="20000"/>
              </a:spcAft>
              <a:buClr>
                <a:srgbClr val="C00000"/>
              </a:buClr>
              <a:buSzPct val="120000"/>
              <a:buFont typeface="Wingdings" pitchFamily="2" charset="2"/>
              <a:buChar char="§"/>
              <a:defRPr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3" pitchFamily="18" charset="2"/>
              </a:rPr>
              <a:t>Reclaiming forest land to compensate shortage of land.</a:t>
            </a:r>
            <a:endParaRPr lang="id-ID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Oct. 5-6, 2009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4D02C-E8BF-4E70-B57D-341257F024EE}" type="slidenum">
              <a:rPr lang="id-ID" smtClean="0"/>
              <a:pPr/>
              <a:t>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STORMA workshop/ ICC-IPB</a:t>
            </a:r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pPr algn="l"/>
            <a:r>
              <a:rPr lang="en-US" sz="2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RECOMMENDATION </a:t>
            </a:r>
            <a:endParaRPr lang="id-ID" sz="24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754563"/>
          </a:xfrm>
        </p:spPr>
        <p:txBody>
          <a:bodyPr>
            <a:noAutofit/>
          </a:bodyPr>
          <a:lstStyle/>
          <a:p>
            <a:pPr marL="609600" indent="-609600">
              <a:spcBef>
                <a:spcPts val="60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SzPct val="115000"/>
              <a:buFont typeface="Wingdings" pitchFamily="2" charset="2"/>
              <a:buAutoNum type="arabicPeriod"/>
              <a:defRPr/>
            </a:pPr>
            <a:r>
              <a:rPr lang="en-US" sz="1800" dirty="0" smtClean="0">
                <a:latin typeface="Tahoma" pitchFamily="34" charset="0"/>
                <a:ea typeface="Arial Unicode MS" pitchFamily="34" charset="-128"/>
                <a:cs typeface="Tahoma" pitchFamily="34" charset="0"/>
              </a:rPr>
              <a:t>Demand for acknowledgement of ancestors land rights is genuine – irrespective of its misuse by local elite.  Many problems can be traced back to agrarian-problems. In this respect, there must be reevaluation of boundaries of state land and state forest area.</a:t>
            </a:r>
          </a:p>
          <a:p>
            <a:pPr marL="609600" indent="-609600">
              <a:spcBef>
                <a:spcPts val="60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SzPct val="115000"/>
              <a:buFont typeface="Wingdings" pitchFamily="2" charset="2"/>
              <a:buAutoNum type="arabicPeriod"/>
              <a:defRPr/>
            </a:pPr>
            <a:r>
              <a:rPr lang="en-US" sz="1800" dirty="0" smtClean="0">
                <a:latin typeface="Tahoma" pitchFamily="34" charset="0"/>
                <a:ea typeface="Arial Unicode MS" pitchFamily="34" charset="-128"/>
                <a:cs typeface="Tahoma" pitchFamily="34" charset="0"/>
              </a:rPr>
              <a:t>“Community Conservation Agreement” has to accommodate more local  aspirations and needs.</a:t>
            </a:r>
          </a:p>
          <a:p>
            <a:pPr marL="609600" indent="-609600">
              <a:spcBef>
                <a:spcPts val="60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SzPct val="115000"/>
              <a:buFont typeface="Wingdings" pitchFamily="2" charset="2"/>
              <a:buAutoNum type="arabicPeriod"/>
              <a:defRPr/>
            </a:pPr>
            <a:r>
              <a:rPr lang="en-US" sz="1800" dirty="0" smtClean="0">
                <a:latin typeface="Tahoma" pitchFamily="34" charset="0"/>
                <a:ea typeface="Arial Unicode MS" pitchFamily="34" charset="-128"/>
                <a:cs typeface="Tahoma" pitchFamily="34" charset="0"/>
              </a:rPr>
              <a:t>Reconsideration of forest boundaries as part of the acknowledgement of local land rights (local rights on local natural resources) </a:t>
            </a:r>
          </a:p>
          <a:p>
            <a:pPr marL="609600" indent="-609600">
              <a:spcBef>
                <a:spcPts val="60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SzPct val="115000"/>
              <a:buFont typeface="Wingdings" pitchFamily="2" charset="2"/>
              <a:buAutoNum type="arabicPeriod"/>
              <a:defRPr/>
            </a:pPr>
            <a:r>
              <a:rPr lang="en-US" sz="1800" dirty="0" smtClean="0">
                <a:latin typeface="Tahoma" pitchFamily="34" charset="0"/>
                <a:ea typeface="Arial Unicode MS" pitchFamily="34" charset="-128"/>
                <a:cs typeface="Tahoma" pitchFamily="34" charset="0"/>
              </a:rPr>
              <a:t>There must be full support for cash-crop production: cacao, coffee, fruits, </a:t>
            </a:r>
            <a:r>
              <a:rPr lang="en-US" sz="1800" dirty="0" err="1" smtClean="0">
                <a:latin typeface="Tahoma" pitchFamily="34" charset="0"/>
                <a:ea typeface="Arial Unicode MS" pitchFamily="34" charset="-128"/>
                <a:cs typeface="Tahoma" pitchFamily="34" charset="0"/>
              </a:rPr>
              <a:t>vanila</a:t>
            </a:r>
            <a:r>
              <a:rPr lang="en-US" sz="1800" dirty="0" smtClean="0">
                <a:latin typeface="Tahoma" pitchFamily="34" charset="0"/>
                <a:ea typeface="Arial Unicode MS" pitchFamily="34" charset="-128"/>
                <a:cs typeface="Tahoma" pitchFamily="34" charset="0"/>
              </a:rPr>
              <a:t> (present government focus is on seasonal, food (rice) plants)</a:t>
            </a:r>
          </a:p>
          <a:p>
            <a:pPr marL="609600" indent="-609600">
              <a:spcBef>
                <a:spcPts val="60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SzPct val="115000"/>
              <a:buFont typeface="Wingdings" pitchFamily="2" charset="2"/>
              <a:buAutoNum type="arabicPeriod"/>
              <a:defRPr/>
            </a:pPr>
            <a:r>
              <a:rPr lang="en-US" sz="1800" dirty="0" smtClean="0">
                <a:latin typeface="Tahoma" pitchFamily="34" charset="0"/>
                <a:ea typeface="Arial Unicode MS" pitchFamily="34" charset="-128"/>
                <a:cs typeface="Tahoma" pitchFamily="34" charset="0"/>
              </a:rPr>
              <a:t>Local traditional institutions have limited potential as management and regulatory bodies, because its ethnic exclusivity  and agro-eco specificity. </a:t>
            </a:r>
          </a:p>
          <a:p>
            <a:pPr marL="609600" indent="-609600">
              <a:spcBef>
                <a:spcPts val="60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SzPct val="115000"/>
              <a:buFont typeface="Wingdings" pitchFamily="2" charset="2"/>
              <a:buAutoNum type="arabicPeriod"/>
              <a:defRPr/>
            </a:pPr>
            <a:r>
              <a:rPr lang="en-US" sz="1800" dirty="0" smtClean="0">
                <a:latin typeface="Tahoma" pitchFamily="34" charset="0"/>
                <a:ea typeface="Arial Unicode MS" pitchFamily="34" charset="-128"/>
                <a:cs typeface="Tahoma" pitchFamily="34" charset="0"/>
              </a:rPr>
              <a:t>Research is needed to disclose the reasons behind out migration from small towns </a:t>
            </a:r>
            <a:r>
              <a:rPr lang="en-US" sz="1800" dirty="0" err="1" smtClean="0">
                <a:latin typeface="Tahoma" pitchFamily="34" charset="0"/>
                <a:ea typeface="Arial Unicode MS" pitchFamily="34" charset="-128"/>
                <a:cs typeface="Tahoma" pitchFamily="34" charset="0"/>
              </a:rPr>
              <a:t>dan</a:t>
            </a:r>
            <a:r>
              <a:rPr lang="en-US" sz="1800" dirty="0" smtClean="0">
                <a:latin typeface="Tahoma" pitchFamily="34" charset="0"/>
                <a:ea typeface="Arial Unicode MS" pitchFamily="34" charset="-128"/>
                <a:cs typeface="Tahoma" pitchFamily="34" charset="0"/>
              </a:rPr>
              <a:t> villages in South Sulawesi.</a:t>
            </a:r>
            <a:endParaRPr lang="id-ID" sz="1800" dirty="0">
              <a:latin typeface="Tahoma" pitchFamily="34" charset="0"/>
              <a:ea typeface="Arial Unicode MS" pitchFamily="34" charset="-128"/>
              <a:cs typeface="Tahoma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Oct. 5-6, 2009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4D02C-E8BF-4E70-B57D-341257F024EE}" type="slidenum">
              <a:rPr lang="id-ID" smtClean="0"/>
              <a:pPr/>
              <a:t>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STORMA workshop/ ICC-IPB</a:t>
            </a:r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878</TotalTime>
  <Words>654</Words>
  <Application>Microsoft Office PowerPoint</Application>
  <PresentationFormat>On-screen Show (4:3)</PresentationFormat>
  <Paragraphs>100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AVOIDING SIMPLIFICATION: THE COMPLEX REALITY OF MARGIN FOREST VILLAGE COMMUNITIES AROUND          LORE-LINDU NATIONAL PARK</vt:lpstr>
      <vt:lpstr>CONCEPTUAL APPROACH</vt:lpstr>
      <vt:lpstr>PEOPLE WITH HISTORY                                                                                          Present condition is a product of historical social, economic and political processes at the national and global setting.</vt:lpstr>
      <vt:lpstr>AGRARIAN TRANSITION 1st PHASE: Shrinking of Livelihood System &amp; Security  </vt:lpstr>
      <vt:lpstr>THE COCOA REVOLUTION : the second phase of Agrarian Transformation</vt:lpstr>
      <vt:lpstr>THE COMMUNITY: SOCIALLY FRAGMENTED &amp; DIFFERENTIATED</vt:lpstr>
      <vt:lpstr>LOCAL STRATEGIES FOR SELF EMPOWERING</vt:lpstr>
      <vt:lpstr>RECOMMENDATION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COMPLEX PROCESS OF INCORPORATION OF FOREST VILLAGE COMMUNITIES INTO NATION STATE &amp; GLOBAL ECONOMY</dc:title>
  <dc:subject>IPB (Bogor Agricultural University)</dc:subject>
  <dc:creator>satyawan Sunito</dc:creator>
  <cp:keywords>IPB (Bogor Agricultural University)</cp:keywords>
  <cp:lastModifiedBy>DKSI_MONITORING</cp:lastModifiedBy>
  <cp:revision>82</cp:revision>
  <dcterms:created xsi:type="dcterms:W3CDTF">2009-10-03T16:33:19Z</dcterms:created>
  <dcterms:modified xsi:type="dcterms:W3CDTF">2006-08-15T17:33:46Z</dcterms:modified>
</cp:coreProperties>
</file>