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82" r:id="rId7"/>
    <p:sldId id="277" r:id="rId8"/>
    <p:sldId id="263" r:id="rId9"/>
    <p:sldId id="262" r:id="rId10"/>
    <p:sldId id="268" r:id="rId11"/>
    <p:sldId id="283" r:id="rId12"/>
    <p:sldId id="281" r:id="rId13"/>
    <p:sldId id="265" r:id="rId14"/>
    <p:sldId id="266" r:id="rId15"/>
    <p:sldId id="269" r:id="rId16"/>
    <p:sldId id="273" r:id="rId17"/>
    <p:sldId id="287" r:id="rId18"/>
    <p:sldId id="276" r:id="rId19"/>
    <p:sldId id="285" r:id="rId20"/>
    <p:sldId id="275" r:id="rId21"/>
    <p:sldId id="286" r:id="rId22"/>
    <p:sldId id="28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60C"/>
    <a:srgbClr val="FAFA72"/>
    <a:srgbClr val="0EAE02"/>
    <a:srgbClr val="22EE27"/>
    <a:srgbClr val="660066"/>
    <a:srgbClr val="00FFFF"/>
    <a:srgbClr val="D60093"/>
    <a:srgbClr val="3399FF"/>
    <a:srgbClr val="49A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KM\BUAT%20PK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KM\BUAT%20PK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pencegahan!$B$5:$E$5</c:f>
              <c:strCache>
                <c:ptCount val="4"/>
                <c:pt idx="0">
                  <c:v>kontrol</c:v>
                </c:pt>
                <c:pt idx="1">
                  <c:v>A(S1:T1)</c:v>
                </c:pt>
                <c:pt idx="2">
                  <c:v>B(S1:T2)</c:v>
                </c:pt>
                <c:pt idx="3">
                  <c:v>C(S2:T1)</c:v>
                </c:pt>
              </c:strCache>
            </c:strRef>
          </c:cat>
          <c:val>
            <c:numRef>
              <c:f>pencegahan!$B$6:$E$6</c:f>
              <c:numCache>
                <c:formatCode>General</c:formatCode>
                <c:ptCount val="4"/>
                <c:pt idx="0">
                  <c:v>0</c:v>
                </c:pt>
                <c:pt idx="1">
                  <c:v>70</c:v>
                </c:pt>
                <c:pt idx="2">
                  <c:v>50</c:v>
                </c:pt>
                <c:pt idx="3">
                  <c:v>80</c:v>
                </c:pt>
              </c:numCache>
            </c:numRef>
          </c:val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pencegahan!$B$5:$E$5</c:f>
              <c:strCache>
                <c:ptCount val="4"/>
                <c:pt idx="0">
                  <c:v>kontrol</c:v>
                </c:pt>
                <c:pt idx="1">
                  <c:v>A(S1:T1)</c:v>
                </c:pt>
                <c:pt idx="2">
                  <c:v>B(S1:T2)</c:v>
                </c:pt>
                <c:pt idx="3">
                  <c:v>C(S2:T1)</c:v>
                </c:pt>
              </c:strCache>
            </c:strRef>
          </c:cat>
          <c:val>
            <c:numRef>
              <c:f>pencegahan!$B$7:$E$7</c:f>
              <c:numCache>
                <c:formatCode>General</c:formatCode>
                <c:ptCount val="4"/>
                <c:pt idx="0">
                  <c:v>30</c:v>
                </c:pt>
                <c:pt idx="1">
                  <c:v>60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pencegahan!$B$5:$E$5</c:f>
              <c:strCache>
                <c:ptCount val="4"/>
                <c:pt idx="0">
                  <c:v>kontrol</c:v>
                </c:pt>
                <c:pt idx="1">
                  <c:v>A(S1:T1)</c:v>
                </c:pt>
                <c:pt idx="2">
                  <c:v>B(S1:T2)</c:v>
                </c:pt>
                <c:pt idx="3">
                  <c:v>C(S2:T1)</c:v>
                </c:pt>
              </c:strCache>
            </c:strRef>
          </c:cat>
          <c:val>
            <c:numRef>
              <c:f>pencegahan!$B$8:$E$8</c:f>
              <c:numCache>
                <c:formatCode>General</c:formatCode>
                <c:ptCount val="4"/>
                <c:pt idx="0">
                  <c:v>10</c:v>
                </c:pt>
                <c:pt idx="1">
                  <c:v>60</c:v>
                </c:pt>
                <c:pt idx="2">
                  <c:v>30</c:v>
                </c:pt>
                <c:pt idx="3">
                  <c:v>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0137592"/>
        <c:axId val="300137984"/>
      </c:barChart>
      <c:catAx>
        <c:axId val="300137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Perlakuan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300137984"/>
        <c:crosses val="autoZero"/>
        <c:auto val="1"/>
        <c:lblAlgn val="ctr"/>
        <c:lblOffset val="100"/>
        <c:noMultiLvlLbl val="0"/>
      </c:catAx>
      <c:valAx>
        <c:axId val="3001379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SR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00137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pengobatan!$P$131:$S$131</c:f>
              <c:strCache>
                <c:ptCount val="4"/>
                <c:pt idx="0">
                  <c:v>kontrol</c:v>
                </c:pt>
                <c:pt idx="1">
                  <c:v>A(S1:T1)</c:v>
                </c:pt>
                <c:pt idx="2">
                  <c:v>B(S1:T2)</c:v>
                </c:pt>
                <c:pt idx="3">
                  <c:v>C(S2:T1)</c:v>
                </c:pt>
              </c:strCache>
            </c:strRef>
          </c:cat>
          <c:val>
            <c:numRef>
              <c:f>pengobatan!$P$132:$S$132</c:f>
              <c:numCache>
                <c:formatCode>General</c:formatCode>
                <c:ptCount val="4"/>
                <c:pt idx="0">
                  <c:v>0</c:v>
                </c:pt>
                <c:pt idx="1">
                  <c:v>60</c:v>
                </c:pt>
                <c:pt idx="2">
                  <c:v>50</c:v>
                </c:pt>
                <c:pt idx="3">
                  <c:v>70</c:v>
                </c:pt>
              </c:numCache>
            </c:numRef>
          </c:val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pengobatan!$P$131:$S$131</c:f>
              <c:strCache>
                <c:ptCount val="4"/>
                <c:pt idx="0">
                  <c:v>kontrol</c:v>
                </c:pt>
                <c:pt idx="1">
                  <c:v>A(S1:T1)</c:v>
                </c:pt>
                <c:pt idx="2">
                  <c:v>B(S1:T2)</c:v>
                </c:pt>
                <c:pt idx="3">
                  <c:v>C(S2:T1)</c:v>
                </c:pt>
              </c:strCache>
            </c:strRef>
          </c:cat>
          <c:val>
            <c:numRef>
              <c:f>pengobatan!$P$133:$S$133</c:f>
              <c:numCache>
                <c:formatCode>General</c:formatCode>
                <c:ptCount val="4"/>
                <c:pt idx="0">
                  <c:v>20</c:v>
                </c:pt>
                <c:pt idx="1">
                  <c:v>50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pengobatan!$P$131:$S$131</c:f>
              <c:strCache>
                <c:ptCount val="4"/>
                <c:pt idx="0">
                  <c:v>kontrol</c:v>
                </c:pt>
                <c:pt idx="1">
                  <c:v>A(S1:T1)</c:v>
                </c:pt>
                <c:pt idx="2">
                  <c:v>B(S1:T2)</c:v>
                </c:pt>
                <c:pt idx="3">
                  <c:v>C(S2:T1)</c:v>
                </c:pt>
              </c:strCache>
            </c:strRef>
          </c:cat>
          <c:val>
            <c:numRef>
              <c:f>pengobatan!$P$134:$S$134</c:f>
              <c:numCache>
                <c:formatCode>General</c:formatCode>
                <c:ptCount val="4"/>
                <c:pt idx="0">
                  <c:v>10</c:v>
                </c:pt>
                <c:pt idx="1">
                  <c:v>50</c:v>
                </c:pt>
                <c:pt idx="2">
                  <c:v>30</c:v>
                </c:pt>
                <c:pt idx="3">
                  <c:v>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7432480"/>
        <c:axId val="299140056"/>
      </c:barChart>
      <c:catAx>
        <c:axId val="227432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Perlakuan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99140056"/>
        <c:crosses val="autoZero"/>
        <c:auto val="1"/>
        <c:lblAlgn val="ctr"/>
        <c:lblOffset val="100"/>
        <c:noMultiLvlLbl val="0"/>
      </c:catAx>
      <c:valAx>
        <c:axId val="2991400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SR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274324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13883-5AB5-4DC5-A2A0-F03A6E0ECEF2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66D62E-DE18-4CE8-BE9A-8F883FDCFCD5}">
      <dgm:prSet phldrT="[Text]" custT="1"/>
      <dgm:spPr>
        <a:solidFill>
          <a:schemeClr val="bg2">
            <a:lumMod val="75000"/>
          </a:schemeClr>
        </a:solidFill>
        <a:ln>
          <a:solidFill>
            <a:srgbClr val="3004EC"/>
          </a:solidFill>
        </a:ln>
      </dgm:spPr>
      <dgm:t>
        <a:bodyPr/>
        <a:lstStyle/>
        <a:p>
          <a:pPr algn="ctr"/>
          <a:r>
            <a:rPr lang="en-US" sz="24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Meningkatkan</a:t>
          </a:r>
          <a:r>
            <a:rPr lang="en-US" sz="24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kelangsungan</a:t>
          </a:r>
          <a:r>
            <a:rPr lang="en-US" sz="24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hidup</a:t>
          </a:r>
          <a:endParaRPr lang="en-US" sz="24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814F9F-13DF-48C5-9D22-08F08B471678}" type="parTrans" cxnId="{4DF5B9AD-5716-478D-B377-F526AEB4A40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3E2FC35-D33D-421B-BDDA-FD6201ED2DBF}" type="sibTrans" cxnId="{4DF5B9AD-5716-478D-B377-F526AEB4A40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5DE2555-8CDB-40DA-88BB-E940DE1E1B2A}">
      <dgm:prSet phldrT="[Text]" custT="1"/>
      <dgm:spPr>
        <a:solidFill>
          <a:schemeClr val="bg2">
            <a:lumMod val="75000"/>
          </a:schemeClr>
        </a:solidFill>
        <a:ln>
          <a:solidFill>
            <a:srgbClr val="3004EC"/>
          </a:solidFill>
        </a:ln>
      </dgm:spPr>
      <dgm:t>
        <a:bodyPr/>
        <a:lstStyle/>
        <a:p>
          <a:pPr algn="ctr"/>
          <a:r>
            <a:rPr lang="id-ID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Memanfaatkan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ekstrak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rimpang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temulawak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daun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sirih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dalam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pengobatan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penyakit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Aeromonas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hydrophila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63DA23-BA4A-40EC-BB75-A01045F59B45}" type="parTrans" cxnId="{3D245D64-F4EF-4760-8104-7BDCF5AC5CA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8CFDB6D-9023-495E-9CA0-E34E791BF93F}" type="sibTrans" cxnId="{3D245D64-F4EF-4760-8104-7BDCF5AC5CA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16FD1CB-2385-4129-91F9-069547C80F28}">
      <dgm:prSet phldrT="[Text]" custT="1"/>
      <dgm:spPr>
        <a:solidFill>
          <a:schemeClr val="bg2">
            <a:lumMod val="75000"/>
          </a:schemeClr>
        </a:solidFill>
        <a:ln>
          <a:solidFill>
            <a:srgbClr val="3004EC"/>
          </a:solidFill>
        </a:ln>
      </dgm:spPr>
      <dgm:t>
        <a:bodyPr/>
        <a:lstStyle/>
        <a:p>
          <a:pPr algn="ctr"/>
          <a:r>
            <a:rPr lang="en-US" sz="24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Menekan</a:t>
          </a:r>
          <a:r>
            <a:rPr lang="en-US" sz="24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biaya</a:t>
          </a:r>
          <a:r>
            <a:rPr lang="en-US" sz="24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produksi</a:t>
          </a:r>
          <a:endParaRPr lang="en-US" sz="24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3BB506-D48A-4B84-B103-4E1B88677C9B}" type="parTrans" cxnId="{6E7A9F5F-3226-4E34-B80E-2235D80BDE7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6D72EE4-9B3E-4D41-82E3-E42D930534A4}" type="sibTrans" cxnId="{6E7A9F5F-3226-4E34-B80E-2235D80BDE7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B6C3D2D-5FA6-403E-877F-D70E3250A357}" type="pres">
      <dgm:prSet presAssocID="{D6C13883-5AB5-4DC5-A2A0-F03A6E0ECE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5C9E1C-8814-4557-A0C6-EB4FC4CE615F}" type="pres">
      <dgm:prSet presAssocID="{5366D62E-DE18-4CE8-BE9A-8F883FDCFCD5}" presName="parentLin" presStyleCnt="0"/>
      <dgm:spPr/>
    </dgm:pt>
    <dgm:pt modelId="{77091E5E-3D34-4C45-9E28-359845B149B3}" type="pres">
      <dgm:prSet presAssocID="{5366D62E-DE18-4CE8-BE9A-8F883FDCFCD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7CC6A73-8637-4A78-BA7C-25325B12C6DA}" type="pres">
      <dgm:prSet presAssocID="{5366D62E-DE18-4CE8-BE9A-8F883FDCFCD5}" presName="parentText" presStyleLbl="node1" presStyleIdx="0" presStyleCnt="3" custScaleX="134812" custScaleY="1255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CC3F8-2918-44C0-914C-AB485B7C64F5}" type="pres">
      <dgm:prSet presAssocID="{5366D62E-DE18-4CE8-BE9A-8F883FDCFCD5}" presName="negativeSpace" presStyleCnt="0"/>
      <dgm:spPr/>
    </dgm:pt>
    <dgm:pt modelId="{3B68A3B9-5A6B-430F-A43D-6A2634C1628A}" type="pres">
      <dgm:prSet presAssocID="{5366D62E-DE18-4CE8-BE9A-8F883FDCFCD5}" presName="childText" presStyleLbl="conFgAcc1" presStyleIdx="0" presStyleCnt="3" custScaleX="89610" custScaleY="86822">
        <dgm:presLayoutVars>
          <dgm:bulletEnabled val="1"/>
        </dgm:presLayoutVars>
      </dgm:prSet>
      <dgm:spPr>
        <a:ln>
          <a:solidFill>
            <a:srgbClr val="10EB05"/>
          </a:solidFill>
        </a:ln>
      </dgm:spPr>
      <dgm:t>
        <a:bodyPr/>
        <a:lstStyle/>
        <a:p>
          <a:endParaRPr lang="en-US"/>
        </a:p>
      </dgm:t>
    </dgm:pt>
    <dgm:pt modelId="{10F7FD93-D01F-40A2-8730-AD5BF5963B87}" type="pres">
      <dgm:prSet presAssocID="{23E2FC35-D33D-421B-BDDA-FD6201ED2DBF}" presName="spaceBetweenRectangles" presStyleCnt="0"/>
      <dgm:spPr/>
    </dgm:pt>
    <dgm:pt modelId="{3B4D5487-356D-4B4B-9590-F57BC9223276}" type="pres">
      <dgm:prSet presAssocID="{85DE2555-8CDB-40DA-88BB-E940DE1E1B2A}" presName="parentLin" presStyleCnt="0"/>
      <dgm:spPr/>
    </dgm:pt>
    <dgm:pt modelId="{5E431B11-9529-4072-B108-4F2EDA041903}" type="pres">
      <dgm:prSet presAssocID="{85DE2555-8CDB-40DA-88BB-E940DE1E1B2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9418E8C-D678-4DF3-9070-9FB224A423D0}" type="pres">
      <dgm:prSet presAssocID="{85DE2555-8CDB-40DA-88BB-E940DE1E1B2A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BF4EA-957E-43E7-BEBF-DC340A511139}" type="pres">
      <dgm:prSet presAssocID="{85DE2555-8CDB-40DA-88BB-E940DE1E1B2A}" presName="negativeSpace" presStyleCnt="0"/>
      <dgm:spPr/>
    </dgm:pt>
    <dgm:pt modelId="{A2AF8AEA-B753-4C50-9119-D9DC0220565C}" type="pres">
      <dgm:prSet presAssocID="{85DE2555-8CDB-40DA-88BB-E940DE1E1B2A}" presName="childText" presStyleLbl="conFgAcc1" presStyleIdx="1" presStyleCnt="3" custScaleX="89611" custScaleY="83060">
        <dgm:presLayoutVars>
          <dgm:bulletEnabled val="1"/>
        </dgm:presLayoutVars>
      </dgm:prSet>
      <dgm:spPr>
        <a:ln>
          <a:solidFill>
            <a:srgbClr val="10EB05"/>
          </a:solidFill>
        </a:ln>
      </dgm:spPr>
      <dgm:t>
        <a:bodyPr/>
        <a:lstStyle/>
        <a:p>
          <a:endParaRPr lang="en-US"/>
        </a:p>
      </dgm:t>
    </dgm:pt>
    <dgm:pt modelId="{36BB62E6-8496-4CF2-96B4-46FD93302691}" type="pres">
      <dgm:prSet presAssocID="{D8CFDB6D-9023-495E-9CA0-E34E791BF93F}" presName="spaceBetweenRectangles" presStyleCnt="0"/>
      <dgm:spPr/>
    </dgm:pt>
    <dgm:pt modelId="{ECF9E413-AE42-476D-991E-73F0B8A5090D}" type="pres">
      <dgm:prSet presAssocID="{816FD1CB-2385-4129-91F9-069547C80F28}" presName="parentLin" presStyleCnt="0"/>
      <dgm:spPr/>
    </dgm:pt>
    <dgm:pt modelId="{D22C2A1E-844E-43AC-8A6E-5156C37EBE8B}" type="pres">
      <dgm:prSet presAssocID="{816FD1CB-2385-4129-91F9-069547C80F2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DFBA8B3-E587-4A69-8302-8E94ED257AB7}" type="pres">
      <dgm:prSet presAssocID="{816FD1CB-2385-4129-91F9-069547C80F28}" presName="parentText" presStyleLbl="node1" presStyleIdx="2" presStyleCnt="3" custScaleX="1385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C4BFC-0CBC-4F5D-AF82-0ADA0E5C04D8}" type="pres">
      <dgm:prSet presAssocID="{816FD1CB-2385-4129-91F9-069547C80F28}" presName="negativeSpace" presStyleCnt="0"/>
      <dgm:spPr/>
    </dgm:pt>
    <dgm:pt modelId="{00E56EAF-DFBA-4E8E-840D-127A359FD271}" type="pres">
      <dgm:prSet presAssocID="{816FD1CB-2385-4129-91F9-069547C80F28}" presName="childText" presStyleLbl="conFgAcc1" presStyleIdx="2" presStyleCnt="3" custScaleX="89610" custScaleY="85226">
        <dgm:presLayoutVars>
          <dgm:bulletEnabled val="1"/>
        </dgm:presLayoutVars>
      </dgm:prSet>
      <dgm:spPr>
        <a:ln>
          <a:solidFill>
            <a:srgbClr val="10EB05"/>
          </a:solidFill>
        </a:ln>
      </dgm:spPr>
      <dgm:t>
        <a:bodyPr/>
        <a:lstStyle/>
        <a:p>
          <a:endParaRPr lang="en-US"/>
        </a:p>
      </dgm:t>
    </dgm:pt>
  </dgm:ptLst>
  <dgm:cxnLst>
    <dgm:cxn modelId="{C172E39F-7417-4F20-BB1E-5724729729F7}" type="presOf" srcId="{5366D62E-DE18-4CE8-BE9A-8F883FDCFCD5}" destId="{77091E5E-3D34-4C45-9E28-359845B149B3}" srcOrd="0" destOrd="0" presId="urn:microsoft.com/office/officeart/2005/8/layout/list1"/>
    <dgm:cxn modelId="{F0D46F35-EDE6-4322-8FE0-82B54D95725E}" type="presOf" srcId="{816FD1CB-2385-4129-91F9-069547C80F28}" destId="{ADFBA8B3-E587-4A69-8302-8E94ED257AB7}" srcOrd="1" destOrd="0" presId="urn:microsoft.com/office/officeart/2005/8/layout/list1"/>
    <dgm:cxn modelId="{3D245D64-F4EF-4760-8104-7BDCF5AC5CA6}" srcId="{D6C13883-5AB5-4DC5-A2A0-F03A6E0ECEF2}" destId="{85DE2555-8CDB-40DA-88BB-E940DE1E1B2A}" srcOrd="1" destOrd="0" parTransId="{5663DA23-BA4A-40EC-BB75-A01045F59B45}" sibTransId="{D8CFDB6D-9023-495E-9CA0-E34E791BF93F}"/>
    <dgm:cxn modelId="{D19749B9-70C7-4D8F-B9C7-01F4AB409A8D}" type="presOf" srcId="{D6C13883-5AB5-4DC5-A2A0-F03A6E0ECEF2}" destId="{3B6C3D2D-5FA6-403E-877F-D70E3250A357}" srcOrd="0" destOrd="0" presId="urn:microsoft.com/office/officeart/2005/8/layout/list1"/>
    <dgm:cxn modelId="{4DF5B9AD-5716-478D-B377-F526AEB4A408}" srcId="{D6C13883-5AB5-4DC5-A2A0-F03A6E0ECEF2}" destId="{5366D62E-DE18-4CE8-BE9A-8F883FDCFCD5}" srcOrd="0" destOrd="0" parTransId="{C8814F9F-13DF-48C5-9D22-08F08B471678}" sibTransId="{23E2FC35-D33D-421B-BDDA-FD6201ED2DBF}"/>
    <dgm:cxn modelId="{6E7A9F5F-3226-4E34-B80E-2235D80BDE73}" srcId="{D6C13883-5AB5-4DC5-A2A0-F03A6E0ECEF2}" destId="{816FD1CB-2385-4129-91F9-069547C80F28}" srcOrd="2" destOrd="0" parTransId="{373BB506-D48A-4B84-B103-4E1B88677C9B}" sibTransId="{B6D72EE4-9B3E-4D41-82E3-E42D930534A4}"/>
    <dgm:cxn modelId="{CBD1D36A-FC53-4FE9-8CB9-6D602CF3F188}" type="presOf" srcId="{85DE2555-8CDB-40DA-88BB-E940DE1E1B2A}" destId="{5E431B11-9529-4072-B108-4F2EDA041903}" srcOrd="0" destOrd="0" presId="urn:microsoft.com/office/officeart/2005/8/layout/list1"/>
    <dgm:cxn modelId="{2B6AFA54-DDAB-4BF3-BCAB-5875ACD9380D}" type="presOf" srcId="{5366D62E-DE18-4CE8-BE9A-8F883FDCFCD5}" destId="{F7CC6A73-8637-4A78-BA7C-25325B12C6DA}" srcOrd="1" destOrd="0" presId="urn:microsoft.com/office/officeart/2005/8/layout/list1"/>
    <dgm:cxn modelId="{C244B3BE-8436-499F-ABBF-6D01AD720782}" type="presOf" srcId="{816FD1CB-2385-4129-91F9-069547C80F28}" destId="{D22C2A1E-844E-43AC-8A6E-5156C37EBE8B}" srcOrd="0" destOrd="0" presId="urn:microsoft.com/office/officeart/2005/8/layout/list1"/>
    <dgm:cxn modelId="{A921C901-2759-41BC-AA28-737E1F6D92CC}" type="presOf" srcId="{85DE2555-8CDB-40DA-88BB-E940DE1E1B2A}" destId="{F9418E8C-D678-4DF3-9070-9FB224A423D0}" srcOrd="1" destOrd="0" presId="urn:microsoft.com/office/officeart/2005/8/layout/list1"/>
    <dgm:cxn modelId="{43C4997C-BDCD-4CE7-AFD8-E0A1546FB7F7}" type="presParOf" srcId="{3B6C3D2D-5FA6-403E-877F-D70E3250A357}" destId="{7A5C9E1C-8814-4557-A0C6-EB4FC4CE615F}" srcOrd="0" destOrd="0" presId="urn:microsoft.com/office/officeart/2005/8/layout/list1"/>
    <dgm:cxn modelId="{D7FD948D-4FC3-451B-BB44-C0DC8087E02A}" type="presParOf" srcId="{7A5C9E1C-8814-4557-A0C6-EB4FC4CE615F}" destId="{77091E5E-3D34-4C45-9E28-359845B149B3}" srcOrd="0" destOrd="0" presId="urn:microsoft.com/office/officeart/2005/8/layout/list1"/>
    <dgm:cxn modelId="{5313F43F-78D5-4C4B-94D7-7A8E91971082}" type="presParOf" srcId="{7A5C9E1C-8814-4557-A0C6-EB4FC4CE615F}" destId="{F7CC6A73-8637-4A78-BA7C-25325B12C6DA}" srcOrd="1" destOrd="0" presId="urn:microsoft.com/office/officeart/2005/8/layout/list1"/>
    <dgm:cxn modelId="{6844B28D-035C-4FD3-A99D-25E12190D14F}" type="presParOf" srcId="{3B6C3D2D-5FA6-403E-877F-D70E3250A357}" destId="{501CC3F8-2918-44C0-914C-AB485B7C64F5}" srcOrd="1" destOrd="0" presId="urn:microsoft.com/office/officeart/2005/8/layout/list1"/>
    <dgm:cxn modelId="{A577646A-F7F6-4FB7-84C4-AE25561E8949}" type="presParOf" srcId="{3B6C3D2D-5FA6-403E-877F-D70E3250A357}" destId="{3B68A3B9-5A6B-430F-A43D-6A2634C1628A}" srcOrd="2" destOrd="0" presId="urn:microsoft.com/office/officeart/2005/8/layout/list1"/>
    <dgm:cxn modelId="{4DC06C7B-C280-49C4-9F8E-066E8818853F}" type="presParOf" srcId="{3B6C3D2D-5FA6-403E-877F-D70E3250A357}" destId="{10F7FD93-D01F-40A2-8730-AD5BF5963B87}" srcOrd="3" destOrd="0" presId="urn:microsoft.com/office/officeart/2005/8/layout/list1"/>
    <dgm:cxn modelId="{B56A74DC-D3E9-452A-82A0-BE531D875BCA}" type="presParOf" srcId="{3B6C3D2D-5FA6-403E-877F-D70E3250A357}" destId="{3B4D5487-356D-4B4B-9590-F57BC9223276}" srcOrd="4" destOrd="0" presId="urn:microsoft.com/office/officeart/2005/8/layout/list1"/>
    <dgm:cxn modelId="{B38A9993-9B24-4864-B5DA-F14F50334CE1}" type="presParOf" srcId="{3B4D5487-356D-4B4B-9590-F57BC9223276}" destId="{5E431B11-9529-4072-B108-4F2EDA041903}" srcOrd="0" destOrd="0" presId="urn:microsoft.com/office/officeart/2005/8/layout/list1"/>
    <dgm:cxn modelId="{BEEC704A-D1FB-4421-9467-327D2FF4ECEE}" type="presParOf" srcId="{3B4D5487-356D-4B4B-9590-F57BC9223276}" destId="{F9418E8C-D678-4DF3-9070-9FB224A423D0}" srcOrd="1" destOrd="0" presId="urn:microsoft.com/office/officeart/2005/8/layout/list1"/>
    <dgm:cxn modelId="{709083E5-F8E1-4561-BE3A-9FDDECBAE270}" type="presParOf" srcId="{3B6C3D2D-5FA6-403E-877F-D70E3250A357}" destId="{4FCBF4EA-957E-43E7-BEBF-DC340A511139}" srcOrd="5" destOrd="0" presId="urn:microsoft.com/office/officeart/2005/8/layout/list1"/>
    <dgm:cxn modelId="{E6103EC9-446D-4F4A-A9CE-13AD8B5D56F6}" type="presParOf" srcId="{3B6C3D2D-5FA6-403E-877F-D70E3250A357}" destId="{A2AF8AEA-B753-4C50-9119-D9DC0220565C}" srcOrd="6" destOrd="0" presId="urn:microsoft.com/office/officeart/2005/8/layout/list1"/>
    <dgm:cxn modelId="{53E10763-1593-4D94-8AE8-C029FB70691A}" type="presParOf" srcId="{3B6C3D2D-5FA6-403E-877F-D70E3250A357}" destId="{36BB62E6-8496-4CF2-96B4-46FD93302691}" srcOrd="7" destOrd="0" presId="urn:microsoft.com/office/officeart/2005/8/layout/list1"/>
    <dgm:cxn modelId="{E9529072-BFB6-4EF3-8DCE-655579F8AB19}" type="presParOf" srcId="{3B6C3D2D-5FA6-403E-877F-D70E3250A357}" destId="{ECF9E413-AE42-476D-991E-73F0B8A5090D}" srcOrd="8" destOrd="0" presId="urn:microsoft.com/office/officeart/2005/8/layout/list1"/>
    <dgm:cxn modelId="{EC5106E3-B447-4B11-8C02-FE7AE5210890}" type="presParOf" srcId="{ECF9E413-AE42-476D-991E-73F0B8A5090D}" destId="{D22C2A1E-844E-43AC-8A6E-5156C37EBE8B}" srcOrd="0" destOrd="0" presId="urn:microsoft.com/office/officeart/2005/8/layout/list1"/>
    <dgm:cxn modelId="{6FF272CA-CB67-43E5-BD3A-5436AC59BA04}" type="presParOf" srcId="{ECF9E413-AE42-476D-991E-73F0B8A5090D}" destId="{ADFBA8B3-E587-4A69-8302-8E94ED257AB7}" srcOrd="1" destOrd="0" presId="urn:microsoft.com/office/officeart/2005/8/layout/list1"/>
    <dgm:cxn modelId="{687E0DBB-44A7-46C5-98DF-59C1211EEC25}" type="presParOf" srcId="{3B6C3D2D-5FA6-403E-877F-D70E3250A357}" destId="{0DCC4BFC-0CBC-4F5D-AF82-0ADA0E5C04D8}" srcOrd="9" destOrd="0" presId="urn:microsoft.com/office/officeart/2005/8/layout/list1"/>
    <dgm:cxn modelId="{2CFD3F48-6CE4-4130-B060-06E34B0DC673}" type="presParOf" srcId="{3B6C3D2D-5FA6-403E-877F-D70E3250A357}" destId="{00E56EAF-DFBA-4E8E-840D-127A359FD271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B3CE2-981C-4CBD-BA95-123A1E6E450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8977154-4256-4B7D-88E1-387DE74D9C0D}">
      <dgm:prSet phldrT="[Text]"/>
      <dgm:spPr>
        <a:solidFill>
          <a:schemeClr val="accent2">
            <a:lumMod val="75000"/>
            <a:alpha val="77000"/>
          </a:schemeClr>
        </a:solidFill>
      </dgm:spPr>
      <dgm:t>
        <a:bodyPr/>
        <a:lstStyle/>
        <a:p>
          <a:r>
            <a:rPr lang="en-US" dirty="0" err="1" smtClean="0"/>
            <a:t>Ekstraksi</a:t>
          </a:r>
          <a:endParaRPr lang="en-US" dirty="0"/>
        </a:p>
      </dgm:t>
    </dgm:pt>
    <dgm:pt modelId="{1D8107A3-C8AD-45E7-B3C4-C4105FAC990D}" type="parTrans" cxnId="{6149CE11-2DF7-40B7-A8E2-9AB58800EE6B}">
      <dgm:prSet/>
      <dgm:spPr/>
      <dgm:t>
        <a:bodyPr/>
        <a:lstStyle/>
        <a:p>
          <a:endParaRPr lang="en-US"/>
        </a:p>
      </dgm:t>
    </dgm:pt>
    <dgm:pt modelId="{4533D522-F5B1-4DD7-A6AF-93248DF5A68D}" type="sibTrans" cxnId="{6149CE11-2DF7-40B7-A8E2-9AB58800EE6B}">
      <dgm:prSet/>
      <dgm:spPr/>
      <dgm:t>
        <a:bodyPr/>
        <a:lstStyle/>
        <a:p>
          <a:endParaRPr lang="en-US"/>
        </a:p>
      </dgm:t>
    </dgm:pt>
    <dgm:pt modelId="{67F90C7C-83F8-461E-AAC6-F07AFC7DA720}">
      <dgm:prSet phldrT="[Text]"/>
      <dgm:spPr>
        <a:solidFill>
          <a:srgbClr val="FFFF00">
            <a:alpha val="71000"/>
          </a:srgbClr>
        </a:solidFill>
      </dgm:spPr>
      <dgm:t>
        <a:bodyPr/>
        <a:lstStyle/>
        <a:p>
          <a:r>
            <a:rPr lang="en-US" dirty="0" err="1" smtClean="0"/>
            <a:t>Uji</a:t>
          </a:r>
          <a:r>
            <a:rPr lang="en-US" dirty="0" smtClean="0"/>
            <a:t> in vitro</a:t>
          </a:r>
          <a:endParaRPr lang="en-US" dirty="0"/>
        </a:p>
      </dgm:t>
    </dgm:pt>
    <dgm:pt modelId="{1BA4AF1B-6C5D-4940-916E-1A350291E904}" type="parTrans" cxnId="{BB5D28D4-42E5-4E19-A191-0043510B923B}">
      <dgm:prSet/>
      <dgm:spPr/>
      <dgm:t>
        <a:bodyPr/>
        <a:lstStyle/>
        <a:p>
          <a:endParaRPr lang="en-US"/>
        </a:p>
      </dgm:t>
    </dgm:pt>
    <dgm:pt modelId="{BC13DB28-DBB1-449A-A425-5E4EAF31152E}" type="sibTrans" cxnId="{BB5D28D4-42E5-4E19-A191-0043510B923B}">
      <dgm:prSet/>
      <dgm:spPr/>
      <dgm:t>
        <a:bodyPr/>
        <a:lstStyle/>
        <a:p>
          <a:endParaRPr lang="en-US"/>
        </a:p>
      </dgm:t>
    </dgm:pt>
    <dgm:pt modelId="{72174935-3150-4C35-ACF1-F7C73CA411E6}">
      <dgm:prSet phldrT="[Text]"/>
      <dgm:spPr>
        <a:solidFill>
          <a:srgbClr val="00B050">
            <a:alpha val="89000"/>
          </a:srgbClr>
        </a:solidFill>
      </dgm:spPr>
      <dgm:t>
        <a:bodyPr/>
        <a:lstStyle/>
        <a:p>
          <a:r>
            <a:rPr lang="en-US" dirty="0" err="1" smtClean="0"/>
            <a:t>Uji</a:t>
          </a:r>
          <a:r>
            <a:rPr lang="en-US" dirty="0" smtClean="0"/>
            <a:t> </a:t>
          </a:r>
          <a:r>
            <a:rPr lang="en-US" dirty="0" err="1" smtClean="0"/>
            <a:t>tantang</a:t>
          </a:r>
          <a:endParaRPr lang="en-US" dirty="0"/>
        </a:p>
      </dgm:t>
    </dgm:pt>
    <dgm:pt modelId="{76CED546-91A2-450F-AF6E-270EAC4C349B}" type="parTrans" cxnId="{D15D6AE7-85DC-40EB-B3BB-49026CFF750A}">
      <dgm:prSet/>
      <dgm:spPr/>
      <dgm:t>
        <a:bodyPr/>
        <a:lstStyle/>
        <a:p>
          <a:endParaRPr lang="en-US"/>
        </a:p>
      </dgm:t>
    </dgm:pt>
    <dgm:pt modelId="{8BFD2CF1-9048-4E13-96F7-E9AEA497F616}" type="sibTrans" cxnId="{D15D6AE7-85DC-40EB-B3BB-49026CFF750A}">
      <dgm:prSet/>
      <dgm:spPr/>
      <dgm:t>
        <a:bodyPr/>
        <a:lstStyle/>
        <a:p>
          <a:endParaRPr lang="en-US"/>
        </a:p>
      </dgm:t>
    </dgm:pt>
    <dgm:pt modelId="{DD4EE717-BA91-421A-B6E6-962656511B29}" type="pres">
      <dgm:prSet presAssocID="{42AB3CE2-981C-4CBD-BA95-123A1E6E4505}" presName="CompostProcess" presStyleCnt="0">
        <dgm:presLayoutVars>
          <dgm:dir/>
          <dgm:resizeHandles val="exact"/>
        </dgm:presLayoutVars>
      </dgm:prSet>
      <dgm:spPr/>
    </dgm:pt>
    <dgm:pt modelId="{C9D1BDE6-C8F3-491C-BC09-066A6FAE0CB0}" type="pres">
      <dgm:prSet presAssocID="{42AB3CE2-981C-4CBD-BA95-123A1E6E4505}" presName="arrow" presStyleLbl="bgShp" presStyleIdx="0" presStyleCnt="1"/>
      <dgm:spPr>
        <a:solidFill>
          <a:srgbClr val="FF0000"/>
        </a:solidFill>
      </dgm:spPr>
    </dgm:pt>
    <dgm:pt modelId="{B7126F06-84A7-4C5C-8985-AABD5729E538}" type="pres">
      <dgm:prSet presAssocID="{42AB3CE2-981C-4CBD-BA95-123A1E6E4505}" presName="linearProcess" presStyleCnt="0"/>
      <dgm:spPr/>
    </dgm:pt>
    <dgm:pt modelId="{A7FFE4E2-D357-47EA-B36F-23B00E1A98AB}" type="pres">
      <dgm:prSet presAssocID="{E8977154-4256-4B7D-88E1-387DE74D9C0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D8B67-C3A5-4C42-98B4-4B8473E57F9C}" type="pres">
      <dgm:prSet presAssocID="{4533D522-F5B1-4DD7-A6AF-93248DF5A68D}" presName="sibTrans" presStyleCnt="0"/>
      <dgm:spPr/>
    </dgm:pt>
    <dgm:pt modelId="{326556B5-A303-409D-81DF-C40AE51DEB7B}" type="pres">
      <dgm:prSet presAssocID="{67F90C7C-83F8-461E-AAC6-F07AFC7DA72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A297C-0DC2-4EC7-BD18-868F0C61B4AB}" type="pres">
      <dgm:prSet presAssocID="{BC13DB28-DBB1-449A-A425-5E4EAF31152E}" presName="sibTrans" presStyleCnt="0"/>
      <dgm:spPr/>
    </dgm:pt>
    <dgm:pt modelId="{F79AA647-0362-4EF4-BCA7-A262F18B4005}" type="pres">
      <dgm:prSet presAssocID="{72174935-3150-4C35-ACF1-F7C73CA411E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5D6AE7-85DC-40EB-B3BB-49026CFF750A}" srcId="{42AB3CE2-981C-4CBD-BA95-123A1E6E4505}" destId="{72174935-3150-4C35-ACF1-F7C73CA411E6}" srcOrd="2" destOrd="0" parTransId="{76CED546-91A2-450F-AF6E-270EAC4C349B}" sibTransId="{8BFD2CF1-9048-4E13-96F7-E9AEA497F616}"/>
    <dgm:cxn modelId="{AAF3C59A-F6E1-4990-A314-C5115BEAC490}" type="presOf" srcId="{72174935-3150-4C35-ACF1-F7C73CA411E6}" destId="{F79AA647-0362-4EF4-BCA7-A262F18B4005}" srcOrd="0" destOrd="0" presId="urn:microsoft.com/office/officeart/2005/8/layout/hProcess9"/>
    <dgm:cxn modelId="{BB5D28D4-42E5-4E19-A191-0043510B923B}" srcId="{42AB3CE2-981C-4CBD-BA95-123A1E6E4505}" destId="{67F90C7C-83F8-461E-AAC6-F07AFC7DA720}" srcOrd="1" destOrd="0" parTransId="{1BA4AF1B-6C5D-4940-916E-1A350291E904}" sibTransId="{BC13DB28-DBB1-449A-A425-5E4EAF31152E}"/>
    <dgm:cxn modelId="{0FC5E8BB-16D1-43C3-AF02-9606F4CC03B2}" type="presOf" srcId="{42AB3CE2-981C-4CBD-BA95-123A1E6E4505}" destId="{DD4EE717-BA91-421A-B6E6-962656511B29}" srcOrd="0" destOrd="0" presId="urn:microsoft.com/office/officeart/2005/8/layout/hProcess9"/>
    <dgm:cxn modelId="{90ABC262-C573-42E7-85A4-C04DFE6D33C4}" type="presOf" srcId="{67F90C7C-83F8-461E-AAC6-F07AFC7DA720}" destId="{326556B5-A303-409D-81DF-C40AE51DEB7B}" srcOrd="0" destOrd="0" presId="urn:microsoft.com/office/officeart/2005/8/layout/hProcess9"/>
    <dgm:cxn modelId="{6149CE11-2DF7-40B7-A8E2-9AB58800EE6B}" srcId="{42AB3CE2-981C-4CBD-BA95-123A1E6E4505}" destId="{E8977154-4256-4B7D-88E1-387DE74D9C0D}" srcOrd="0" destOrd="0" parTransId="{1D8107A3-C8AD-45E7-B3C4-C4105FAC990D}" sibTransId="{4533D522-F5B1-4DD7-A6AF-93248DF5A68D}"/>
    <dgm:cxn modelId="{32BE9993-0CE4-4D0B-ABA3-E03DA6E57E53}" type="presOf" srcId="{E8977154-4256-4B7D-88E1-387DE74D9C0D}" destId="{A7FFE4E2-D357-47EA-B36F-23B00E1A98AB}" srcOrd="0" destOrd="0" presId="urn:microsoft.com/office/officeart/2005/8/layout/hProcess9"/>
    <dgm:cxn modelId="{9FC1F9CE-B22D-4D16-9D0D-79F5CD19CE2E}" type="presParOf" srcId="{DD4EE717-BA91-421A-B6E6-962656511B29}" destId="{C9D1BDE6-C8F3-491C-BC09-066A6FAE0CB0}" srcOrd="0" destOrd="0" presId="urn:microsoft.com/office/officeart/2005/8/layout/hProcess9"/>
    <dgm:cxn modelId="{BD3DF5B4-8921-48CA-A4B4-A86708D6B9BE}" type="presParOf" srcId="{DD4EE717-BA91-421A-B6E6-962656511B29}" destId="{B7126F06-84A7-4C5C-8985-AABD5729E538}" srcOrd="1" destOrd="0" presId="urn:microsoft.com/office/officeart/2005/8/layout/hProcess9"/>
    <dgm:cxn modelId="{92D74986-C230-427C-BE15-974CCE9180D0}" type="presParOf" srcId="{B7126F06-84A7-4C5C-8985-AABD5729E538}" destId="{A7FFE4E2-D357-47EA-B36F-23B00E1A98AB}" srcOrd="0" destOrd="0" presId="urn:microsoft.com/office/officeart/2005/8/layout/hProcess9"/>
    <dgm:cxn modelId="{80FA3D32-BC04-477B-91F7-08E39AB0E4B8}" type="presParOf" srcId="{B7126F06-84A7-4C5C-8985-AABD5729E538}" destId="{AE8D8B67-C3A5-4C42-98B4-4B8473E57F9C}" srcOrd="1" destOrd="0" presId="urn:microsoft.com/office/officeart/2005/8/layout/hProcess9"/>
    <dgm:cxn modelId="{07BD1C20-037C-4F2C-A6E2-10E464FAD0BB}" type="presParOf" srcId="{B7126F06-84A7-4C5C-8985-AABD5729E538}" destId="{326556B5-A303-409D-81DF-C40AE51DEB7B}" srcOrd="2" destOrd="0" presId="urn:microsoft.com/office/officeart/2005/8/layout/hProcess9"/>
    <dgm:cxn modelId="{48E88819-F6F1-43E6-9115-800C6E1C8113}" type="presParOf" srcId="{B7126F06-84A7-4C5C-8985-AABD5729E538}" destId="{478A297C-0DC2-4EC7-BD18-868F0C61B4AB}" srcOrd="3" destOrd="0" presId="urn:microsoft.com/office/officeart/2005/8/layout/hProcess9"/>
    <dgm:cxn modelId="{D3E2674A-61A7-433F-B99B-4088A5FA8BC6}" type="presParOf" srcId="{B7126F06-84A7-4C5C-8985-AABD5729E538}" destId="{F79AA647-0362-4EF4-BCA7-A262F18B400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8A3B9-5A6B-430F-A43D-6A2634C1628A}">
      <dsp:nvSpPr>
        <dsp:cNvPr id="0" name=""/>
        <dsp:cNvSpPr/>
      </dsp:nvSpPr>
      <dsp:spPr>
        <a:xfrm>
          <a:off x="0" y="866629"/>
          <a:ext cx="6077170" cy="7876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0EB0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C6A73-8637-4A78-BA7C-25325B12C6DA}">
      <dsp:nvSpPr>
        <dsp:cNvPr id="0" name=""/>
        <dsp:cNvSpPr/>
      </dsp:nvSpPr>
      <dsp:spPr>
        <a:xfrm>
          <a:off x="339090" y="63362"/>
          <a:ext cx="6399876" cy="1334627"/>
        </a:xfrm>
        <a:prstGeom prst="roundRect">
          <a:avLst/>
        </a:prstGeom>
        <a:solidFill>
          <a:schemeClr val="bg2">
            <a:lumMod val="75000"/>
          </a:schemeClr>
        </a:solidFill>
        <a:ln w="34925" cap="flat" cmpd="sng" algn="ctr">
          <a:solidFill>
            <a:srgbClr val="3004EC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Meningkatkan</a:t>
          </a:r>
          <a:r>
            <a:rPr lang="en-US" sz="24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kelangsungan</a:t>
          </a:r>
          <a:r>
            <a:rPr lang="en-US" sz="24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hidup</a:t>
          </a:r>
          <a:endParaRPr lang="en-US" sz="24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4241" y="128513"/>
        <a:ext cx="6269574" cy="1204325"/>
      </dsp:txXfrm>
    </dsp:sp>
    <dsp:sp modelId="{A2AF8AEA-B753-4C50-9119-D9DC0220565C}">
      <dsp:nvSpPr>
        <dsp:cNvPr id="0" name=""/>
        <dsp:cNvSpPr/>
      </dsp:nvSpPr>
      <dsp:spPr>
        <a:xfrm>
          <a:off x="0" y="2380039"/>
          <a:ext cx="6077238" cy="7535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0EB0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18E8C-D678-4DF3-9070-9FB224A423D0}">
      <dsp:nvSpPr>
        <dsp:cNvPr id="0" name=""/>
        <dsp:cNvSpPr/>
      </dsp:nvSpPr>
      <dsp:spPr>
        <a:xfrm>
          <a:off x="322864" y="1848679"/>
          <a:ext cx="6457273" cy="1062720"/>
        </a:xfrm>
        <a:prstGeom prst="roundRect">
          <a:avLst/>
        </a:prstGeom>
        <a:solidFill>
          <a:schemeClr val="bg2">
            <a:lumMod val="75000"/>
          </a:schemeClr>
        </a:solidFill>
        <a:ln w="34925" cap="flat" cmpd="sng" algn="ctr">
          <a:solidFill>
            <a:srgbClr val="3004EC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Memanfaatkan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ekstrak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rimpang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temulawak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daun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sirih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dalam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pengobatan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penyakit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Aeromonas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hydrophila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4742" y="1900557"/>
        <a:ext cx="6353517" cy="958964"/>
      </dsp:txXfrm>
    </dsp:sp>
    <dsp:sp modelId="{00E56EAF-DFBA-4E8E-840D-127A359FD271}">
      <dsp:nvSpPr>
        <dsp:cNvPr id="0" name=""/>
        <dsp:cNvSpPr/>
      </dsp:nvSpPr>
      <dsp:spPr>
        <a:xfrm>
          <a:off x="0" y="3859319"/>
          <a:ext cx="6077170" cy="7731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0EB0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BA8B3-E587-4A69-8302-8E94ED257AB7}">
      <dsp:nvSpPr>
        <dsp:cNvPr id="0" name=""/>
        <dsp:cNvSpPr/>
      </dsp:nvSpPr>
      <dsp:spPr>
        <a:xfrm>
          <a:off x="332467" y="3327959"/>
          <a:ext cx="6447655" cy="1062720"/>
        </a:xfrm>
        <a:prstGeom prst="roundRect">
          <a:avLst/>
        </a:prstGeom>
        <a:solidFill>
          <a:schemeClr val="bg2">
            <a:lumMod val="75000"/>
          </a:schemeClr>
        </a:solidFill>
        <a:ln w="34925" cap="flat" cmpd="sng" algn="ctr">
          <a:solidFill>
            <a:srgbClr val="3004EC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Menekan</a:t>
          </a:r>
          <a:r>
            <a:rPr lang="en-US" sz="24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biaya</a:t>
          </a:r>
          <a:r>
            <a:rPr lang="en-US" sz="24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produksi</a:t>
          </a:r>
          <a:endParaRPr lang="en-US" sz="24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345" y="3379837"/>
        <a:ext cx="6343899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1BDE6-C8F3-491C-BC09-066A6FAE0CB0}">
      <dsp:nvSpPr>
        <dsp:cNvPr id="0" name=""/>
        <dsp:cNvSpPr/>
      </dsp:nvSpPr>
      <dsp:spPr>
        <a:xfrm>
          <a:off x="628649" y="0"/>
          <a:ext cx="7124700" cy="4873625"/>
        </a:xfrm>
        <a:prstGeom prst="right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FE4E2-D357-47EA-B36F-23B00E1A98AB}">
      <dsp:nvSpPr>
        <dsp:cNvPr id="0" name=""/>
        <dsp:cNvSpPr/>
      </dsp:nvSpPr>
      <dsp:spPr>
        <a:xfrm>
          <a:off x="6384" y="1462087"/>
          <a:ext cx="2645132" cy="1949450"/>
        </a:xfrm>
        <a:prstGeom prst="roundRect">
          <a:avLst/>
        </a:prstGeom>
        <a:solidFill>
          <a:schemeClr val="accent2">
            <a:lumMod val="75000"/>
            <a:alpha val="7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Ekstraksi</a:t>
          </a:r>
          <a:endParaRPr lang="en-US" sz="3700" kern="1200" dirty="0"/>
        </a:p>
      </dsp:txBody>
      <dsp:txXfrm>
        <a:off x="101548" y="1557251"/>
        <a:ext cx="2454804" cy="1759122"/>
      </dsp:txXfrm>
    </dsp:sp>
    <dsp:sp modelId="{326556B5-A303-409D-81DF-C40AE51DEB7B}">
      <dsp:nvSpPr>
        <dsp:cNvPr id="0" name=""/>
        <dsp:cNvSpPr/>
      </dsp:nvSpPr>
      <dsp:spPr>
        <a:xfrm>
          <a:off x="2868433" y="1462087"/>
          <a:ext cx="2645132" cy="1949450"/>
        </a:xfrm>
        <a:prstGeom prst="roundRect">
          <a:avLst/>
        </a:prstGeom>
        <a:solidFill>
          <a:srgbClr val="FFFF00">
            <a:alpha val="7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Uji</a:t>
          </a:r>
          <a:r>
            <a:rPr lang="en-US" sz="3700" kern="1200" dirty="0" smtClean="0"/>
            <a:t> in vitro</a:t>
          </a:r>
          <a:endParaRPr lang="en-US" sz="3700" kern="1200" dirty="0"/>
        </a:p>
      </dsp:txBody>
      <dsp:txXfrm>
        <a:off x="2963597" y="1557251"/>
        <a:ext cx="2454804" cy="1759122"/>
      </dsp:txXfrm>
    </dsp:sp>
    <dsp:sp modelId="{F79AA647-0362-4EF4-BCA7-A262F18B4005}">
      <dsp:nvSpPr>
        <dsp:cNvPr id="0" name=""/>
        <dsp:cNvSpPr/>
      </dsp:nvSpPr>
      <dsp:spPr>
        <a:xfrm>
          <a:off x="5730483" y="1462087"/>
          <a:ext cx="2645132" cy="1949450"/>
        </a:xfrm>
        <a:prstGeom prst="roundRect">
          <a:avLst/>
        </a:prstGeom>
        <a:solidFill>
          <a:srgbClr val="00B050">
            <a:alpha val="8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Uji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tantang</a:t>
          </a:r>
          <a:endParaRPr lang="en-US" sz="3700" kern="1200" dirty="0"/>
        </a:p>
      </dsp:txBody>
      <dsp:txXfrm>
        <a:off x="5825647" y="1557251"/>
        <a:ext cx="2454804" cy="1759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D5A682-C65A-4E2D-B503-84D193BE9177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774235-1080-43A9-8E8A-2AE3623A8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27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CCD0E4-9B78-4C26-AD58-1BD056FFEB29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2289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693AE9-A4DA-4F06-A73B-4F04369083D8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7389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1CB49F-C4B1-4D9F-9F8E-BB75DB6CBC79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8308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397914-B70E-44A9-BBAE-90C82AB7B77A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5287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BE98DD-F353-45BE-BB9C-4D82FD40A44D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1485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9ABABB-4DAE-44FD-AE2D-DE987B8DFC22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923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7E6B7C-F834-4D54-9B9B-341F05FE2E43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319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CBF13D-9445-4E48-8038-F789BBB456C8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190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E040FE-5FD4-4163-A1D7-2A2A9BFA7714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532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F19200-5DC8-43C1-9AF8-1C1E34F4ACBB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5866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27FF9E-2E78-420B-8E9B-011A56B4BFA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4350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3B8089-0FE2-49EC-8FC1-1644939087B9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547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8EFF11-365E-4D07-AFFC-A4BB09BA81FB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4147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6747B-83C1-4163-B3AB-6776CE68E375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808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8CF3A-C922-49EA-B0F5-D804C787621D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D7D3-60AE-474B-B28D-2B1C1767E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A05A2-F372-4F0B-A809-C668D8490C50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4E553-371C-4FF3-A53E-79EBBFDE1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FD30-69EF-434E-A91F-4C3293CCB68D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5F2B-FECA-4BC6-8D0C-0EC836351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04E17E-B0C8-4EDD-BCDC-DE7A1644B489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8E6D45-C8B4-42F7-BDA3-273E9C4C8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41A19-309E-4BD5-9D86-3405993DC18B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4AEB7-9E91-4CD5-BE73-476458FC8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DADF-3F45-48F5-9E8F-4FE6C2C4EEA2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84F9-29B4-46A0-AEB2-48AA45A35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A15F-2795-436F-86A9-AB4BE99607BF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68226-6C51-4264-A7E9-4A10F6E33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767281-919F-4AFE-B513-58D9216CEEC7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75094B-E6B5-4948-B063-868291859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78D2A-CC02-47AB-B754-9BC330685DDF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C7D1-8320-43DC-9C58-2C9B6A8EE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D2C735-7711-4B4E-B1A7-EDAD0E5D5B42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C8DF01-5CA0-4047-B219-61E97BE3A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5B4489C-7BFE-44F6-A763-A8720933C7F2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8E626B-ACE6-4FCE-9B79-01FF215A1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EEC8C73-167A-4A71-9222-CBFB937478AD}" type="datetimeFigureOut">
              <a:rPr lang="en-US"/>
              <a:pPr>
                <a:defRPr/>
              </a:pPr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D6A435C-72C4-4A04-9A00-30D65BE9A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14" r:id="rId4"/>
    <p:sldLayoutId id="2147483815" r:id="rId5"/>
    <p:sldLayoutId id="2147483822" r:id="rId6"/>
    <p:sldLayoutId id="2147483816" r:id="rId7"/>
    <p:sldLayoutId id="2147483823" r:id="rId8"/>
    <p:sldLayoutId id="2147483824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Efektifitas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Campuran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Fitofarmaka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Ekstrak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Rimpang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Temulawak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Curcuma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xanthorrhiza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Sirih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Piper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betle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L.)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erhadap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Infeksi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Aeromonas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hydrophila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Clarias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sp.)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2057400" y="1219200"/>
            <a:ext cx="586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Kreativitas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Penelitian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371600" y="1752600"/>
            <a:ext cx="67151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solidFill>
                <a:srgbClr val="002060"/>
              </a:solidFill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cs typeface="Arial" charset="0"/>
              </a:rPr>
              <a:t> </a:t>
            </a:r>
          </a:p>
          <a:p>
            <a:endParaRPr lang="en-US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486400"/>
            <a:ext cx="9144000" cy="1200329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d-ID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DEPARTEMEN BUDIDAYA PERAIRAN</a:t>
            </a:r>
            <a:endParaRPr kumimoji="0" lang="en-US" b="1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d-ID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FAKULTAS PERIKANAN DAN ILMU KELAUTAN</a:t>
            </a:r>
            <a:endParaRPr kumimoji="0" lang="en-US" b="1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d-ID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INSTITUT PERTANIAN BOGOR</a:t>
            </a:r>
            <a:endParaRPr kumimoji="0" lang="en-US" b="1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d-ID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172200" y="5124440"/>
            <a:ext cx="2080272" cy="1733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C11A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Uji</a:t>
            </a:r>
            <a:r>
              <a:rPr lang="en-US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C11A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Kirby-Bauer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C11A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027" name="Picture 3" descr="G:\pkm\pembuatan media dan ekstrak daun saga mahkota dewa\DSC00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1752600" cy="1377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28600" y="23622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004EC"/>
                </a:solidFill>
                <a:latin typeface="Arial Rounded MT Bold" pitchFamily="34" charset="0"/>
              </a:rPr>
              <a:t>Sterilisasi  alat</a:t>
            </a:r>
            <a:r>
              <a:rPr lang="en-US" sz="1600">
                <a:solidFill>
                  <a:srgbClr val="3004EC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7" name="Cube 6"/>
          <p:cNvSpPr/>
          <p:nvPr/>
        </p:nvSpPr>
        <p:spPr>
          <a:xfrm>
            <a:off x="3733800" y="990600"/>
            <a:ext cx="1371600" cy="1828800"/>
          </a:xfrm>
          <a:prstGeom prst="cub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3810000" y="19812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1447800"/>
            <a:ext cx="99060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60ºC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2057400" y="11430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004EC"/>
                </a:solidFill>
                <a:latin typeface="Arial Rounded MT Bold" pitchFamily="34" charset="0"/>
              </a:rPr>
              <a:t>dikeringkan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181600" y="1524000"/>
            <a:ext cx="914400" cy="381000"/>
          </a:xfrm>
          <a:prstGeom prst="rightArrow">
            <a:avLst/>
          </a:prstGeom>
          <a:solidFill>
            <a:srgbClr val="10EB05"/>
          </a:solidFill>
          <a:ln>
            <a:solidFill>
              <a:srgbClr val="10EB0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133600" y="1600200"/>
            <a:ext cx="1371600" cy="381000"/>
          </a:xfrm>
          <a:prstGeom prst="rightArrow">
            <a:avLst/>
          </a:prstGeom>
          <a:solidFill>
            <a:srgbClr val="10EB05"/>
          </a:solidFill>
          <a:ln>
            <a:solidFill>
              <a:srgbClr val="10EB05"/>
            </a:solidFill>
          </a:ln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4" descr="G:\pkm\pembuatan media dan ekstrak daun saga mahkota dewa\DSC008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981200"/>
            <a:ext cx="1600199" cy="1489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G:\pkm\pembuatan media dan ekstrak daun saga mahkota dewa\DSC008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609600"/>
            <a:ext cx="1752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5" name="TextBox 15"/>
          <p:cNvSpPr txBox="1">
            <a:spLocks noChangeArrowheads="1"/>
          </p:cNvSpPr>
          <p:nvPr/>
        </p:nvSpPr>
        <p:spPr bwMode="auto">
          <a:xfrm>
            <a:off x="5791200" y="31242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004EC"/>
                </a:solidFill>
                <a:latin typeface="Arial Rounded MT Bold" pitchFamily="34" charset="0"/>
              </a:rPr>
              <a:t>Pembuatan Media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15000" y="2057400"/>
            <a:ext cx="1447800" cy="10668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Curved Left Arrow 20"/>
          <p:cNvSpPr/>
          <p:nvPr/>
        </p:nvSpPr>
        <p:spPr>
          <a:xfrm rot="1296928">
            <a:off x="7980317" y="2974177"/>
            <a:ext cx="994247" cy="2973462"/>
          </a:xfrm>
          <a:prstGeom prst="curvedLeftArrow">
            <a:avLst>
              <a:gd name="adj1" fmla="val 25000"/>
              <a:gd name="adj2" fmla="val 50000"/>
              <a:gd name="adj3" fmla="val 51167"/>
            </a:avLst>
          </a:prstGeom>
          <a:solidFill>
            <a:srgbClr val="10EB05"/>
          </a:solidFill>
          <a:ln>
            <a:solidFill>
              <a:srgbClr val="10EB0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G:\pkm\pembuatan media dan ekstrak daun saga mahkota dewa\kultur dan penyuntikan bakteri\DSC011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191000"/>
            <a:ext cx="1828800" cy="1524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G:\pkm\pembuatan media dan ekstrak daun saga mahkota dewa\DSC010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5105400"/>
            <a:ext cx="1828800" cy="14478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ight Arrow 24"/>
          <p:cNvSpPr/>
          <p:nvPr/>
        </p:nvSpPr>
        <p:spPr>
          <a:xfrm rot="12622951">
            <a:off x="4764425" y="4364973"/>
            <a:ext cx="1083297" cy="424801"/>
          </a:xfrm>
          <a:prstGeom prst="rightArrow">
            <a:avLst/>
          </a:prstGeom>
          <a:solidFill>
            <a:srgbClr val="10EB05"/>
          </a:solidFill>
          <a:ln>
            <a:solidFill>
              <a:srgbClr val="10EB0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85" name="TextBox 25"/>
          <p:cNvSpPr txBox="1">
            <a:spLocks noChangeArrowheads="1"/>
          </p:cNvSpPr>
          <p:nvPr/>
        </p:nvSpPr>
        <p:spPr bwMode="auto">
          <a:xfrm>
            <a:off x="6705600" y="57912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004EC"/>
                </a:solidFill>
                <a:latin typeface="Arial Rounded MT Bold" pitchFamily="34" charset="0"/>
              </a:rPr>
              <a:t>Kultur Bakteri</a:t>
            </a:r>
          </a:p>
        </p:txBody>
      </p:sp>
      <p:sp>
        <p:nvSpPr>
          <p:cNvPr id="27" name="Flowchart: Magnetic Disk 26"/>
          <p:cNvSpPr/>
          <p:nvPr/>
        </p:nvSpPr>
        <p:spPr>
          <a:xfrm>
            <a:off x="3810000" y="3886200"/>
            <a:ext cx="1122363" cy="295275"/>
          </a:xfrm>
          <a:prstGeom prst="flowChartMagneticDisk">
            <a:avLst/>
          </a:prstGeom>
          <a:solidFill>
            <a:srgbClr val="FAFA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7966779">
            <a:off x="4061619" y="3631407"/>
            <a:ext cx="369887" cy="431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Flowchart: Magnetic Disk 29"/>
          <p:cNvSpPr/>
          <p:nvPr/>
        </p:nvSpPr>
        <p:spPr>
          <a:xfrm rot="18782389">
            <a:off x="3821112" y="3095626"/>
            <a:ext cx="92075" cy="86995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89" name="TextBox 30"/>
          <p:cNvSpPr txBox="1">
            <a:spLocks noChangeArrowheads="1"/>
          </p:cNvSpPr>
          <p:nvPr/>
        </p:nvSpPr>
        <p:spPr bwMode="auto">
          <a:xfrm>
            <a:off x="3200400" y="4267200"/>
            <a:ext cx="1752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004EC"/>
                </a:solidFill>
                <a:latin typeface="Arial Rounded MT Bold" pitchFamily="34" charset="0"/>
              </a:rPr>
              <a:t>Penyebaran bakteri </a:t>
            </a:r>
          </a:p>
          <a:p>
            <a:r>
              <a:rPr lang="en-US" sz="1600">
                <a:solidFill>
                  <a:srgbClr val="3004EC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31" name="Right Arrow 30"/>
          <p:cNvSpPr/>
          <p:nvPr/>
        </p:nvSpPr>
        <p:spPr>
          <a:xfrm rot="11881039">
            <a:off x="2736116" y="3619830"/>
            <a:ext cx="967041" cy="424801"/>
          </a:xfrm>
          <a:prstGeom prst="rightArrow">
            <a:avLst/>
          </a:prstGeom>
          <a:solidFill>
            <a:srgbClr val="10EB05"/>
          </a:solidFill>
          <a:ln>
            <a:solidFill>
              <a:srgbClr val="10EB0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344488" y="2817813"/>
            <a:ext cx="1295400" cy="990600"/>
          </a:xfrm>
          <a:prstGeom prst="flowChartConnector">
            <a:avLst/>
          </a:prstGeom>
          <a:solidFill>
            <a:srgbClr val="FAFA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Connector 34"/>
          <p:cNvCxnSpPr>
            <a:stCxn id="32" idx="0"/>
            <a:endCxn id="32" idx="4"/>
          </p:cNvCxnSpPr>
          <p:nvPr/>
        </p:nvCxnSpPr>
        <p:spPr>
          <a:xfrm rot="16200000" flipH="1">
            <a:off x="496094" y="3313906"/>
            <a:ext cx="990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2" idx="6"/>
          </p:cNvCxnSpPr>
          <p:nvPr/>
        </p:nvCxnSpPr>
        <p:spPr>
          <a:xfrm flipV="1">
            <a:off x="344488" y="3313113"/>
            <a:ext cx="1295400" cy="39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Flowchart: Connector 40"/>
          <p:cNvSpPr/>
          <p:nvPr/>
        </p:nvSpPr>
        <p:spPr>
          <a:xfrm flipH="1" flipV="1">
            <a:off x="725488" y="3046413"/>
            <a:ext cx="762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 flipH="1" flipV="1">
            <a:off x="725488" y="3427413"/>
            <a:ext cx="762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 flipH="1" flipV="1">
            <a:off x="1182688" y="3427413"/>
            <a:ext cx="762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 flipH="1" flipV="1">
            <a:off x="1182688" y="3046413"/>
            <a:ext cx="762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 flipH="1" flipV="1">
            <a:off x="954088" y="3198813"/>
            <a:ext cx="762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886200" y="28956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oven</a:t>
            </a:r>
          </a:p>
        </p:txBody>
      </p:sp>
      <p:sp>
        <p:nvSpPr>
          <p:cNvPr id="15404" name="TextBox 5"/>
          <p:cNvSpPr txBox="1">
            <a:spLocks noChangeArrowheads="1"/>
          </p:cNvSpPr>
          <p:nvPr/>
        </p:nvSpPr>
        <p:spPr bwMode="auto">
          <a:xfrm>
            <a:off x="1676400" y="2819400"/>
            <a:ext cx="190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3004EC"/>
                </a:solidFill>
                <a:latin typeface="Arial Rounded MT Bold" pitchFamily="34" charset="0"/>
              </a:rPr>
              <a:t>kertas cakram yang telah diberi ekstrak </a:t>
            </a:r>
          </a:p>
        </p:txBody>
      </p:sp>
      <p:sp>
        <p:nvSpPr>
          <p:cNvPr id="49" name="Curved Right Arrow 48"/>
          <p:cNvSpPr/>
          <p:nvPr/>
        </p:nvSpPr>
        <p:spPr>
          <a:xfrm>
            <a:off x="228600" y="3657600"/>
            <a:ext cx="457200" cy="1371600"/>
          </a:xfrm>
          <a:prstGeom prst="curvedRightArrow">
            <a:avLst/>
          </a:prstGeom>
          <a:solidFill>
            <a:srgbClr val="22EE27"/>
          </a:solidFill>
          <a:ln>
            <a:solidFill>
              <a:srgbClr val="0EAE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406" name="TextBox 5"/>
          <p:cNvSpPr txBox="1">
            <a:spLocks noChangeArrowheads="1"/>
          </p:cNvSpPr>
          <p:nvPr/>
        </p:nvSpPr>
        <p:spPr bwMode="auto">
          <a:xfrm>
            <a:off x="2042652" y="5685504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rgbClr val="3004EC"/>
                </a:solidFill>
                <a:latin typeface="Arial Rounded MT Bold" pitchFamily="34" charset="0"/>
              </a:rPr>
              <a:t>Pengukuran</a:t>
            </a:r>
            <a:r>
              <a:rPr lang="en-US" sz="1600" dirty="0">
                <a:solidFill>
                  <a:srgbClr val="3004EC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3004EC"/>
                </a:solidFill>
                <a:latin typeface="Arial Rounded MT Bold" pitchFamily="34" charset="0"/>
              </a:rPr>
              <a:t>zona</a:t>
            </a:r>
            <a:r>
              <a:rPr lang="en-US" sz="1600" dirty="0">
                <a:solidFill>
                  <a:srgbClr val="3004EC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3004EC"/>
                </a:solidFill>
                <a:latin typeface="Arial Rounded MT Bold" pitchFamily="34" charset="0"/>
              </a:rPr>
              <a:t>bening</a:t>
            </a:r>
            <a:r>
              <a:rPr lang="en-US" sz="1600" dirty="0">
                <a:solidFill>
                  <a:srgbClr val="3004EC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3004EC"/>
                </a:solidFill>
                <a:latin typeface="Arial Rounded MT Bold" pitchFamily="34" charset="0"/>
              </a:rPr>
              <a:t>pada</a:t>
            </a:r>
            <a:r>
              <a:rPr lang="en-US" sz="1600" dirty="0">
                <a:solidFill>
                  <a:srgbClr val="3004EC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3004EC"/>
                </a:solidFill>
                <a:latin typeface="Arial Rounded MT Bold" pitchFamily="34" charset="0"/>
              </a:rPr>
              <a:t>kertas</a:t>
            </a:r>
            <a:r>
              <a:rPr lang="en-US" sz="1600" dirty="0">
                <a:solidFill>
                  <a:srgbClr val="3004EC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3004EC"/>
                </a:solidFill>
                <a:latin typeface="Arial Rounded MT Bold" pitchFamily="34" charset="0"/>
              </a:rPr>
              <a:t>cakram</a:t>
            </a:r>
            <a:r>
              <a:rPr lang="en-US" sz="1600" dirty="0">
                <a:solidFill>
                  <a:srgbClr val="3004EC"/>
                </a:solidFill>
                <a:latin typeface="Arial Rounded MT Bold" pitchFamily="34" charset="0"/>
              </a:rPr>
              <a:t> </a:t>
            </a:r>
          </a:p>
        </p:txBody>
      </p:sp>
      <p:pic>
        <p:nvPicPr>
          <p:cNvPr id="1026" name="Picture 2" descr="C:\Documents and Settings\RIFQI\Desktop\25485_1247930085244_1439207810_903958_5311252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6656" y="51054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C11A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PERSIAPAN BAKTERI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C11A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Title 22"/>
          <p:cNvSpPr txBox="1">
            <a:spLocks/>
          </p:cNvSpPr>
          <p:nvPr/>
        </p:nvSpPr>
        <p:spPr>
          <a:xfrm>
            <a:off x="0" y="5926392"/>
            <a:ext cx="9144000" cy="914400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Efektifitas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Campuran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Fitofarmaka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dari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Ekstrak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Rimpang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Temulawak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Curcuma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xanthorrhiza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Daun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Sirih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Piper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betle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L.)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terhadap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Infeksi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Aeromonas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hydrophila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pada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Ikan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Clarias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sp.)</a:t>
            </a:r>
            <a:endParaRPr kumimoji="0" lang="en-US" sz="16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061" name="Picture 5" descr="C:\Documents and Settings\RIFQI\Desktop\IMG_3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0"/>
            <a:ext cx="2438400" cy="1828800"/>
          </a:xfrm>
          <a:prstGeom prst="rect">
            <a:avLst/>
          </a:prstGeom>
          <a:noFill/>
        </p:spPr>
      </p:pic>
      <p:pic>
        <p:nvPicPr>
          <p:cNvPr id="45062" name="Picture 6" descr="C:\Documents and Settings\RIFQI\Desktop\IMG_3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8000"/>
            <a:ext cx="2438400" cy="1828800"/>
          </a:xfrm>
          <a:prstGeom prst="rect">
            <a:avLst/>
          </a:prstGeom>
          <a:noFill/>
        </p:spPr>
      </p:pic>
      <p:pic>
        <p:nvPicPr>
          <p:cNvPr id="45063" name="Picture 7" descr="C:\Documents and Settings\RIFQI\Desktop\IMG_3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048000"/>
            <a:ext cx="2438400" cy="1828800"/>
          </a:xfrm>
          <a:prstGeom prst="rect">
            <a:avLst/>
          </a:prstGeom>
          <a:noFill/>
        </p:spPr>
      </p:pic>
      <p:sp>
        <p:nvSpPr>
          <p:cNvPr id="10" name="Snip Single Corner Rectangle 9"/>
          <p:cNvSpPr/>
          <p:nvPr/>
        </p:nvSpPr>
        <p:spPr>
          <a:xfrm>
            <a:off x="685800" y="1066800"/>
            <a:ext cx="7543800" cy="1676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Bakteri</a:t>
            </a:r>
            <a:r>
              <a:rPr lang="en-US" sz="2400" dirty="0" smtClean="0"/>
              <a:t> </a:t>
            </a:r>
            <a:r>
              <a:rPr lang="en-US" sz="2400" i="1" dirty="0" err="1" smtClean="0"/>
              <a:t>Aeromonas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hydrophyla</a:t>
            </a:r>
            <a:r>
              <a:rPr lang="en-US" sz="2400" i="1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balai</a:t>
            </a:r>
            <a:r>
              <a:rPr lang="en-US" sz="2400" dirty="0" smtClean="0"/>
              <a:t> </a:t>
            </a:r>
            <a:r>
              <a:rPr lang="en-US" sz="2400" dirty="0" err="1" smtClean="0"/>
              <a:t>riset</a:t>
            </a:r>
            <a:r>
              <a:rPr lang="en-US" sz="2400" dirty="0" smtClean="0"/>
              <a:t> lab. </a:t>
            </a:r>
            <a:r>
              <a:rPr lang="en-US" sz="2400" dirty="0" err="1" smtClean="0"/>
              <a:t>Sempur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C11A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HASIL ZONA BENING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C11A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3" name="Picture 2" descr="C:\Documents and Settings\RIFQI\Desktop\25485_1247930085244_1439207810_903958_531125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6800"/>
            <a:ext cx="5518344" cy="4138758"/>
          </a:xfrm>
          <a:prstGeom prst="rect">
            <a:avLst/>
          </a:prstGeom>
          <a:noFill/>
        </p:spPr>
      </p:pic>
      <p:sp>
        <p:nvSpPr>
          <p:cNvPr id="4" name="Title 22"/>
          <p:cNvSpPr txBox="1">
            <a:spLocks/>
          </p:cNvSpPr>
          <p:nvPr/>
        </p:nvSpPr>
        <p:spPr>
          <a:xfrm>
            <a:off x="0" y="5926392"/>
            <a:ext cx="9144000" cy="914400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Efektifitas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Campuran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Fitofarmaka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dari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Ekstrak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Rimpang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Temulawak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Curcuma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xanthorrhiza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Daun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Sirih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Piper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betle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L.)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terhadap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Infeksi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Aeromonas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hydrophila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pada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Ikan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Clarias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sp.)</a:t>
            </a:r>
            <a:endParaRPr kumimoji="0" lang="en-US" sz="16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UJI TANTANG</a:t>
            </a:r>
            <a:endParaRPr lang="en-US" sz="3200" dirty="0">
              <a:solidFill>
                <a:srgbClr val="3004EC"/>
              </a:solidFill>
              <a:latin typeface="Arial Rounded MT Bold" pitchFamily="34" charset="0"/>
              <a:cs typeface="Arial" pitchFamily="34" charset="0"/>
            </a:endParaRPr>
          </a:p>
        </p:txBody>
      </p:sp>
      <p:grpSp>
        <p:nvGrpSpPr>
          <p:cNvPr id="16387" name="Group 26"/>
          <p:cNvGrpSpPr>
            <a:grpSpLocks/>
          </p:cNvGrpSpPr>
          <p:nvPr/>
        </p:nvGrpSpPr>
        <p:grpSpPr bwMode="auto">
          <a:xfrm>
            <a:off x="381000" y="1066800"/>
            <a:ext cx="8458200" cy="4724400"/>
            <a:chOff x="381000" y="1066800"/>
            <a:chExt cx="8458200" cy="4724400"/>
          </a:xfrm>
        </p:grpSpPr>
        <p:grpSp>
          <p:nvGrpSpPr>
            <p:cNvPr id="16388" name="Group 25"/>
            <p:cNvGrpSpPr>
              <a:grpSpLocks/>
            </p:cNvGrpSpPr>
            <p:nvPr/>
          </p:nvGrpSpPr>
          <p:grpSpPr bwMode="auto">
            <a:xfrm>
              <a:off x="381000" y="1066800"/>
              <a:ext cx="8458200" cy="4724400"/>
              <a:chOff x="381000" y="1066800"/>
              <a:chExt cx="8458200" cy="4724400"/>
            </a:xfrm>
          </p:grpSpPr>
          <p:sp>
            <p:nvSpPr>
              <p:cNvPr id="3" name="Rounded Rectangle 2"/>
              <p:cNvSpPr/>
              <p:nvPr/>
            </p:nvSpPr>
            <p:spPr bwMode="auto">
              <a:xfrm>
                <a:off x="3276600" y="3505200"/>
                <a:ext cx="2590800" cy="2286000"/>
              </a:xfrm>
              <a:prstGeom prst="roundRect">
                <a:avLst/>
              </a:prstGeom>
              <a:ln w="3810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Perlakuan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II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Daun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sirih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: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temulawak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(1:2)</a:t>
                </a:r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6248400" y="3429000"/>
                <a:ext cx="2590800" cy="2362200"/>
              </a:xfrm>
              <a:prstGeom prst="roundRect">
                <a:avLst/>
              </a:prstGeom>
              <a:ln w="3810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Perlakuan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III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Daun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sirih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: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temulawak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(2:1)</a:t>
                </a:r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381000" y="3505200"/>
                <a:ext cx="2590800" cy="2286000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Perlakuan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I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Daun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sirih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: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temulawak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(1:1)</a:t>
                </a:r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 bwMode="auto">
              <a:xfrm>
                <a:off x="2971800" y="1066800"/>
                <a:ext cx="2743200" cy="2057400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Kontrol</a:t>
                </a:r>
                <a:r>
                  <a:rPr lang="en-US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sp>
          <p:nvSpPr>
            <p:cNvPr id="16390" name="TextBox 33"/>
            <p:cNvSpPr txBox="1">
              <a:spLocks noChangeArrowheads="1"/>
            </p:cNvSpPr>
            <p:nvPr/>
          </p:nvSpPr>
          <p:spPr bwMode="auto">
            <a:xfrm>
              <a:off x="3352800" y="2514600"/>
              <a:ext cx="2057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Cube 30"/>
          <p:cNvSpPr/>
          <p:nvPr/>
        </p:nvSpPr>
        <p:spPr bwMode="auto">
          <a:xfrm>
            <a:off x="533400" y="4724400"/>
            <a:ext cx="533400" cy="45720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Cube 33"/>
          <p:cNvSpPr/>
          <p:nvPr/>
        </p:nvSpPr>
        <p:spPr bwMode="auto">
          <a:xfrm>
            <a:off x="1371600" y="4724400"/>
            <a:ext cx="533400" cy="45720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Cube 34"/>
          <p:cNvSpPr/>
          <p:nvPr/>
        </p:nvSpPr>
        <p:spPr bwMode="auto">
          <a:xfrm>
            <a:off x="2209800" y="4724400"/>
            <a:ext cx="533400" cy="45720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Cube 35"/>
          <p:cNvSpPr/>
          <p:nvPr/>
        </p:nvSpPr>
        <p:spPr bwMode="auto">
          <a:xfrm>
            <a:off x="3200400" y="1828800"/>
            <a:ext cx="533400" cy="45720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Cube 36"/>
          <p:cNvSpPr/>
          <p:nvPr/>
        </p:nvSpPr>
        <p:spPr bwMode="auto">
          <a:xfrm>
            <a:off x="4038600" y="1828800"/>
            <a:ext cx="533400" cy="45720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Cube 37"/>
          <p:cNvSpPr/>
          <p:nvPr/>
        </p:nvSpPr>
        <p:spPr bwMode="auto">
          <a:xfrm>
            <a:off x="4876800" y="1828800"/>
            <a:ext cx="533400" cy="45720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Cube 38"/>
          <p:cNvSpPr/>
          <p:nvPr/>
        </p:nvSpPr>
        <p:spPr bwMode="auto">
          <a:xfrm>
            <a:off x="3429000" y="4724400"/>
            <a:ext cx="533400" cy="45720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Cube 39"/>
          <p:cNvSpPr/>
          <p:nvPr/>
        </p:nvSpPr>
        <p:spPr bwMode="auto">
          <a:xfrm>
            <a:off x="4267200" y="4724400"/>
            <a:ext cx="533400" cy="45720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Cube 40"/>
          <p:cNvSpPr/>
          <p:nvPr/>
        </p:nvSpPr>
        <p:spPr bwMode="auto">
          <a:xfrm>
            <a:off x="5105400" y="4724400"/>
            <a:ext cx="533400" cy="45720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42" name="Cube 41"/>
          <p:cNvSpPr/>
          <p:nvPr/>
        </p:nvSpPr>
        <p:spPr bwMode="auto">
          <a:xfrm>
            <a:off x="6477000" y="4648200"/>
            <a:ext cx="533400" cy="45720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43" name="Cube 42"/>
          <p:cNvSpPr/>
          <p:nvPr/>
        </p:nvSpPr>
        <p:spPr bwMode="auto">
          <a:xfrm>
            <a:off x="7315200" y="4648200"/>
            <a:ext cx="533400" cy="45720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44" name="Cube 43"/>
          <p:cNvSpPr/>
          <p:nvPr/>
        </p:nvSpPr>
        <p:spPr bwMode="auto">
          <a:xfrm>
            <a:off x="8077200" y="4648200"/>
            <a:ext cx="533400" cy="45720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45" name="TextBox 44"/>
          <p:cNvSpPr txBox="1"/>
          <p:nvPr/>
        </p:nvSpPr>
        <p:spPr bwMode="auto">
          <a:xfrm>
            <a:off x="457200" y="5238750"/>
            <a:ext cx="609600" cy="4000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 1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1295400" y="5238750"/>
            <a:ext cx="609600" cy="4000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2133600" y="5238750"/>
            <a:ext cx="609600" cy="4000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6400800" y="5181600"/>
            <a:ext cx="609600" cy="4000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 1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3124200" y="2419350"/>
            <a:ext cx="609600" cy="4000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 1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3352800" y="5238750"/>
            <a:ext cx="609600" cy="4000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 1</a:t>
            </a:r>
          </a:p>
        </p:txBody>
      </p:sp>
      <p:sp>
        <p:nvSpPr>
          <p:cNvPr id="53" name="TextBox 52"/>
          <p:cNvSpPr txBox="1"/>
          <p:nvPr/>
        </p:nvSpPr>
        <p:spPr bwMode="auto">
          <a:xfrm>
            <a:off x="3962400" y="2438400"/>
            <a:ext cx="609600" cy="4000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7239000" y="5181600"/>
            <a:ext cx="609600" cy="4000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4267200" y="5238750"/>
            <a:ext cx="609600" cy="4000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 bwMode="auto">
          <a:xfrm>
            <a:off x="4800600" y="2419350"/>
            <a:ext cx="609600" cy="4000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4953000" y="5238750"/>
            <a:ext cx="609600" cy="4000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 bwMode="auto">
          <a:xfrm>
            <a:off x="8001000" y="5162550"/>
            <a:ext cx="609600" cy="4000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itle 22"/>
          <p:cNvSpPr txBox="1">
            <a:spLocks/>
          </p:cNvSpPr>
          <p:nvPr/>
        </p:nvSpPr>
        <p:spPr>
          <a:xfrm>
            <a:off x="0" y="5926392"/>
            <a:ext cx="9144000" cy="914400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Efektifitas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Campuran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Fitofarmaka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dari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Ekstrak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Rimpang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Temulawak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Curcuma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xanthorrhiza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Daun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Sirih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Piper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betle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L.)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terhadap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Infeksi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Aeromonas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hydrophila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pada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Ikan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Clarias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sp.)</a:t>
            </a:r>
            <a:endParaRPr kumimoji="0" lang="en-US" sz="16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Box 28"/>
          <p:cNvSpPr txBox="1">
            <a:spLocks noChangeArrowheads="1"/>
          </p:cNvSpPr>
          <p:nvPr/>
        </p:nvSpPr>
        <p:spPr bwMode="auto">
          <a:xfrm>
            <a:off x="762000" y="685800"/>
            <a:ext cx="2743200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PENCEGAHAN</a:t>
            </a:r>
          </a:p>
        </p:txBody>
      </p:sp>
      <p:sp>
        <p:nvSpPr>
          <p:cNvPr id="17414" name="TextBox 29"/>
          <p:cNvSpPr txBox="1">
            <a:spLocks noChangeArrowheads="1"/>
          </p:cNvSpPr>
          <p:nvPr/>
        </p:nvSpPr>
        <p:spPr bwMode="auto">
          <a:xfrm>
            <a:off x="5410200" y="685800"/>
            <a:ext cx="2590800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PENGOBATAN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PENYUNTIKAN</a:t>
            </a:r>
            <a:endParaRPr lang="en-US" sz="3200" dirty="0">
              <a:solidFill>
                <a:srgbClr val="3004EC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7417" name="TextBox 5"/>
          <p:cNvSpPr txBox="1">
            <a:spLocks noChangeArrowheads="1"/>
          </p:cNvSpPr>
          <p:nvPr/>
        </p:nvSpPr>
        <p:spPr bwMode="auto">
          <a:xfrm>
            <a:off x="990600" y="1371600"/>
            <a:ext cx="2286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PerendamanEkstrak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3004EC"/>
              </a:solidFill>
              <a:latin typeface="Arial Rounded MT Bold" pitchFamily="34" charset="0"/>
            </a:endParaRPr>
          </a:p>
        </p:txBody>
      </p:sp>
      <p:sp>
        <p:nvSpPr>
          <p:cNvPr id="17418" name="TextBox 5"/>
          <p:cNvSpPr txBox="1">
            <a:spLocks noChangeArrowheads="1"/>
          </p:cNvSpPr>
          <p:nvPr/>
        </p:nvSpPr>
        <p:spPr bwMode="auto">
          <a:xfrm>
            <a:off x="808704" y="3184029"/>
            <a:ext cx="2667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tantang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bakteri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3004EC"/>
              </a:solidFill>
              <a:latin typeface="Arial Rounded MT Bold" pitchFamily="34" charset="0"/>
            </a:endParaRPr>
          </a:p>
        </p:txBody>
      </p:sp>
      <p:sp>
        <p:nvSpPr>
          <p:cNvPr id="17421" name="TextBox 5"/>
          <p:cNvSpPr txBox="1">
            <a:spLocks noChangeArrowheads="1"/>
          </p:cNvSpPr>
          <p:nvPr/>
        </p:nvSpPr>
        <p:spPr bwMode="auto">
          <a:xfrm>
            <a:off x="5486400" y="3215148"/>
            <a:ext cx="2362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Perendaman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Ekstrak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>
              <a:solidFill>
                <a:srgbClr val="3004EC"/>
              </a:solidFill>
              <a:latin typeface="Arial Rounded MT Bold" pitchFamily="34" charset="0"/>
            </a:endParaRPr>
          </a:p>
        </p:txBody>
      </p:sp>
      <p:sp>
        <p:nvSpPr>
          <p:cNvPr id="17422" name="TextBox 28"/>
          <p:cNvSpPr txBox="1">
            <a:spLocks noChangeArrowheads="1"/>
          </p:cNvSpPr>
          <p:nvPr/>
        </p:nvSpPr>
        <p:spPr bwMode="auto">
          <a:xfrm>
            <a:off x="5486400" y="1447800"/>
            <a:ext cx="243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Pemberian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bakteri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676400" y="2423652"/>
            <a:ext cx="914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172200" y="2438400"/>
            <a:ext cx="914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676400" y="4630992"/>
            <a:ext cx="914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324600" y="4572000"/>
            <a:ext cx="914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66800" y="5334000"/>
            <a:ext cx="6858000" cy="523220"/>
          </a:xfrm>
          <a:prstGeom prst="rect">
            <a:avLst/>
          </a:prstGeom>
          <a:solidFill>
            <a:schemeClr val="accent1">
              <a:alpha val="77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PENGAMATAN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itle 22"/>
          <p:cNvSpPr txBox="1">
            <a:spLocks/>
          </p:cNvSpPr>
          <p:nvPr/>
        </p:nvSpPr>
        <p:spPr>
          <a:xfrm>
            <a:off x="0" y="5926392"/>
            <a:ext cx="9144000" cy="914400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Efektifitas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Campuran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Fitofarmaka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dari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Ekstrak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Rimpang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Temulawak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Curcuma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xanthorrhiza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Daun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Sirih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Piper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betle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L.)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terhadap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Infeksi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Aeromonas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hydrophila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pada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Ikan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Clarias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sp.)</a:t>
            </a:r>
            <a:endParaRPr kumimoji="0" lang="en-US" sz="16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Arial Rounded MT Bold" pitchFamily="34" charset="0"/>
              </a:rPr>
              <a:t>PARAMETER PENGAMATAN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1447800"/>
            <a:ext cx="5181600" cy="132802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Survival Rate</a:t>
            </a:r>
          </a:p>
          <a:p>
            <a:pPr>
              <a:defRPr/>
            </a:pPr>
            <a:r>
              <a:rPr lang="en-US" sz="2400" dirty="0"/>
              <a:t>SR = </a:t>
            </a:r>
            <a:r>
              <a:rPr lang="en-US" sz="2400" u="sng" dirty="0" err="1" smtClean="0"/>
              <a:t>N</a:t>
            </a:r>
            <a:r>
              <a:rPr lang="en-US" u="sng" dirty="0" err="1" smtClean="0"/>
              <a:t>t</a:t>
            </a:r>
            <a:r>
              <a:rPr lang="en-US" dirty="0" smtClean="0"/>
              <a:t>  </a:t>
            </a:r>
            <a:r>
              <a:rPr lang="en-US" sz="2400" dirty="0" smtClean="0"/>
              <a:t>x </a:t>
            </a:r>
            <a:r>
              <a:rPr lang="en-US" sz="2400" dirty="0"/>
              <a:t>100%</a:t>
            </a:r>
          </a:p>
          <a:p>
            <a:pPr>
              <a:defRPr/>
            </a:pPr>
            <a:r>
              <a:rPr lang="en-US" sz="2400" dirty="0"/>
              <a:t>         </a:t>
            </a:r>
            <a:r>
              <a:rPr lang="en-US" sz="2400" dirty="0" smtClean="0"/>
              <a:t>N</a:t>
            </a:r>
            <a:r>
              <a:rPr lang="en-US" sz="1400" dirty="0" smtClean="0"/>
              <a:t>0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495800"/>
            <a:ext cx="5181600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 smtClean="0"/>
              <a:t>Mengamati</a:t>
            </a:r>
            <a:r>
              <a:rPr lang="en-US" sz="2400" dirty="0" smtClean="0"/>
              <a:t> </a:t>
            </a:r>
            <a:r>
              <a:rPr lang="en-US" sz="2400" dirty="0" err="1"/>
              <a:t>gejala</a:t>
            </a:r>
            <a:r>
              <a:rPr lang="en-US" sz="2400" dirty="0"/>
              <a:t> </a:t>
            </a:r>
            <a:r>
              <a:rPr lang="en-US" sz="2400" dirty="0" err="1"/>
              <a:t>klinis</a:t>
            </a:r>
            <a:r>
              <a:rPr lang="en-US" sz="2400" dirty="0"/>
              <a:t> </a:t>
            </a:r>
            <a:r>
              <a:rPr lang="en-US" sz="2400" dirty="0" err="1"/>
              <a:t>ikan</a:t>
            </a:r>
            <a:r>
              <a:rPr lang="en-US" sz="2400" dirty="0"/>
              <a:t> yang </a:t>
            </a:r>
            <a:r>
              <a:rPr lang="en-US" sz="2400" dirty="0" err="1"/>
              <a:t>terinfeksi</a:t>
            </a:r>
            <a:r>
              <a:rPr lang="en-US" sz="2400" dirty="0"/>
              <a:t> </a:t>
            </a:r>
            <a:r>
              <a:rPr lang="en-US" sz="2400" i="1" dirty="0" err="1"/>
              <a:t>Aeromonas</a:t>
            </a:r>
            <a:r>
              <a:rPr lang="en-US" sz="2400" i="1" dirty="0"/>
              <a:t> </a:t>
            </a:r>
            <a:r>
              <a:rPr lang="en-US" sz="2400" i="1" dirty="0" err="1"/>
              <a:t>hydrophila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971800"/>
            <a:ext cx="5181600" cy="120032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2400" dirty="0"/>
              <a:t>Growth Rate (GR</a:t>
            </a:r>
            <a:r>
              <a:rPr lang="id-ID" sz="2400" dirty="0" smtClean="0"/>
              <a:t>)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GR</a:t>
            </a:r>
            <a:r>
              <a:rPr lang="en-US" sz="2400" i="1" dirty="0" smtClean="0"/>
              <a:t> = </a:t>
            </a:r>
            <a:r>
              <a:rPr lang="en-US" sz="2400" u="sng" dirty="0" err="1"/>
              <a:t>Bobot</a:t>
            </a:r>
            <a:r>
              <a:rPr lang="en-US" sz="2400" u="sng" dirty="0"/>
              <a:t> </a:t>
            </a:r>
            <a:r>
              <a:rPr lang="en-US" sz="2400" u="sng" dirty="0" err="1" smtClean="0"/>
              <a:t>akhir</a:t>
            </a:r>
            <a:r>
              <a:rPr lang="en-US" sz="2400" u="sng" dirty="0" smtClean="0"/>
              <a:t> - </a:t>
            </a:r>
            <a:r>
              <a:rPr lang="en-US" sz="2400" u="sng" dirty="0" err="1"/>
              <a:t>Bobot</a:t>
            </a:r>
            <a:r>
              <a:rPr lang="en-US" sz="2400" u="sng" dirty="0"/>
              <a:t> </a:t>
            </a:r>
            <a:r>
              <a:rPr lang="en-US" sz="2400" u="sng" dirty="0" err="1" smtClean="0"/>
              <a:t>awal</a:t>
            </a:r>
            <a:endParaRPr lang="en-US" sz="2400" u="sng" dirty="0" smtClean="0"/>
          </a:p>
          <a:p>
            <a:pPr algn="ctr">
              <a:defRPr/>
            </a:pP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pemeliharaan</a:t>
            </a:r>
            <a:endParaRPr lang="en-US" sz="2400" dirty="0"/>
          </a:p>
        </p:txBody>
      </p:sp>
      <p:sp>
        <p:nvSpPr>
          <p:cNvPr id="6" name="Title 22"/>
          <p:cNvSpPr txBox="1">
            <a:spLocks/>
          </p:cNvSpPr>
          <p:nvPr/>
        </p:nvSpPr>
        <p:spPr>
          <a:xfrm>
            <a:off x="0" y="5926392"/>
            <a:ext cx="9144000" cy="914400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Efektifitas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Campuran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Fitofarmaka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dari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Ekstrak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Rimpang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Temulawak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Curcuma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xanthorrhiza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Daun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Sirih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Piper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betle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L.)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terhadap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Infeksi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Aeromonas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hydrophila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pada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Ikan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Clarias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sp.)</a:t>
            </a:r>
            <a:endParaRPr kumimoji="0" lang="en-US" sz="16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Arial Rounded MT Bold" pitchFamily="34" charset="0"/>
              </a:rPr>
              <a:t>KETERCAPAIAN TARGET LUARAN</a:t>
            </a:r>
          </a:p>
        </p:txBody>
      </p:sp>
      <p:sp>
        <p:nvSpPr>
          <p:cNvPr id="6" name="Title 22"/>
          <p:cNvSpPr txBox="1">
            <a:spLocks/>
          </p:cNvSpPr>
          <p:nvPr/>
        </p:nvSpPr>
        <p:spPr>
          <a:xfrm>
            <a:off x="0" y="5926392"/>
            <a:ext cx="9144000" cy="914400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Efektifitas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Campuran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Fitofarmaka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dari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Ekstrak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Rimpang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Temulawak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Curcuma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xanthorrhiza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Daun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Sirih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Piper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betle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L.)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terhadap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Infeksi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Aeromonas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hydrophila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pada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Ikan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Clarias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sp.)</a:t>
            </a:r>
            <a:endParaRPr kumimoji="0" lang="en-US" sz="16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523869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Derajat Kelangsungan Hidup Ikan Lele pada Uji Pencegahan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838200" y="7620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Arial Rounded MT Bold" pitchFamily="34" charset="0"/>
              </a:rPr>
              <a:t>KETERCAPAIAN TARGET LUARAN</a:t>
            </a:r>
          </a:p>
        </p:txBody>
      </p:sp>
      <p:sp>
        <p:nvSpPr>
          <p:cNvPr id="4" name="Title 22"/>
          <p:cNvSpPr txBox="1">
            <a:spLocks/>
          </p:cNvSpPr>
          <p:nvPr/>
        </p:nvSpPr>
        <p:spPr>
          <a:xfrm>
            <a:off x="0" y="5926392"/>
            <a:ext cx="9144000" cy="914400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Efektifitas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Campuran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Fitofarmaka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dari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Ekstrak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Rimpang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Temulawak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Curcuma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xanthorrhiza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Daun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Sirih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Piper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betle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L.)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terhadap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Infeksi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Aeromonas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hydrophila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pada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Ikan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Clarias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sp.)</a:t>
            </a:r>
            <a:endParaRPr kumimoji="0" lang="en-US" sz="16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38200" y="5105400"/>
            <a:ext cx="7558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 1.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Derajat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Kelangsungan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Hidup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Uji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Pengobatan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914400" y="6858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4"/>
          <p:cNvGrpSpPr>
            <a:grpSpLocks/>
          </p:cNvGrpSpPr>
          <p:nvPr/>
        </p:nvGrpSpPr>
        <p:grpSpPr bwMode="auto">
          <a:xfrm>
            <a:off x="457200" y="838200"/>
            <a:ext cx="7543800" cy="4876800"/>
            <a:chOff x="457200" y="838200"/>
            <a:chExt cx="7543800" cy="4876800"/>
          </a:xfrm>
        </p:grpSpPr>
        <p:sp>
          <p:nvSpPr>
            <p:cNvPr id="22531" name="TextBox 1"/>
            <p:cNvSpPr txBox="1">
              <a:spLocks noChangeArrowheads="1"/>
            </p:cNvSpPr>
            <p:nvPr/>
          </p:nvSpPr>
          <p:spPr bwMode="auto">
            <a:xfrm>
              <a:off x="457200" y="838200"/>
              <a:ext cx="3240088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latin typeface="Arial Black" pitchFamily="34" charset="0"/>
                </a:rPr>
                <a:t>KESIMPULAN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00" y="1524000"/>
              <a:ext cx="6858000" cy="419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Rimpang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temulawak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daun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sirih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dijadikan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bahan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pencegahan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pengobatan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penyakit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infeksi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err="1" smtClean="0">
                  <a:latin typeface="Arial" pitchFamily="34" charset="0"/>
                  <a:cs typeface="Arial" pitchFamily="34" charset="0"/>
                </a:rPr>
                <a:t>Aeromonas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err="1" smtClean="0">
                  <a:latin typeface="Arial" pitchFamily="34" charset="0"/>
                  <a:cs typeface="Arial" pitchFamily="34" charset="0"/>
                </a:rPr>
                <a:t>hydrophila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ikan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lele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1" dirty="0" err="1" smtClean="0">
                  <a:latin typeface="Arial" pitchFamily="34" charset="0"/>
                  <a:cs typeface="Arial" pitchFamily="34" charset="0"/>
                </a:rPr>
                <a:t>Clarias</a:t>
              </a:r>
              <a:r>
                <a:rPr lang="en-US" sz="28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sp.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962400"/>
            <a:ext cx="6172200" cy="1056162"/>
          </a:xfrm>
        </p:spPr>
        <p:txBody>
          <a:bodyPr>
            <a:noAutofit/>
          </a:bodyPr>
          <a:lstStyle/>
          <a:p>
            <a:r>
              <a:rPr lang="en-US" sz="5400" dirty="0" smtClean="0"/>
              <a:t>TERIMA KASIH</a:t>
            </a:r>
            <a:endParaRPr lang="en-US" sz="5400" dirty="0"/>
          </a:p>
        </p:txBody>
      </p:sp>
      <p:sp>
        <p:nvSpPr>
          <p:cNvPr id="4" name="Title 22"/>
          <p:cNvSpPr txBox="1">
            <a:spLocks/>
          </p:cNvSpPr>
          <p:nvPr/>
        </p:nvSpPr>
        <p:spPr>
          <a:xfrm>
            <a:off x="0" y="5926392"/>
            <a:ext cx="9144000" cy="914400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Efektifitas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Campuran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Fitofarmaka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dari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Ekstrak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Rimpang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Temulawak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Curcuma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xanthorrhiza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Daun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Sirih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Piper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betle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L.)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terhadap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Infeksi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Aeromonas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hydrophila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pada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Ikan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Clarias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sp.)</a:t>
            </a:r>
            <a:endParaRPr kumimoji="0" lang="en-US" sz="16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"/>
          <p:cNvGrpSpPr>
            <a:grpSpLocks/>
          </p:cNvGrpSpPr>
          <p:nvPr/>
        </p:nvGrpSpPr>
        <p:grpSpPr bwMode="auto">
          <a:xfrm>
            <a:off x="228600" y="1143000"/>
            <a:ext cx="4876800" cy="4191000"/>
            <a:chOff x="3124200" y="1066800"/>
            <a:chExt cx="4876800" cy="4191000"/>
          </a:xfrm>
        </p:grpSpPr>
        <p:sp>
          <p:nvSpPr>
            <p:cNvPr id="4" name="Down Arrow 3"/>
            <p:cNvSpPr/>
            <p:nvPr/>
          </p:nvSpPr>
          <p:spPr>
            <a:xfrm>
              <a:off x="4933950" y="2714625"/>
              <a:ext cx="914400" cy="714375"/>
            </a:xfrm>
            <a:prstGeom prst="downArrow">
              <a:avLst/>
            </a:prstGeom>
            <a:solidFill>
              <a:srgbClr val="10EB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ound Diagonal Corner Rectangle 4"/>
            <p:cNvSpPr/>
            <p:nvPr/>
          </p:nvSpPr>
          <p:spPr>
            <a:xfrm>
              <a:off x="3124200" y="1066800"/>
              <a:ext cx="4876800" cy="1524000"/>
            </a:xfrm>
            <a:prstGeom prst="round2DiagRect">
              <a:avLst/>
            </a:prstGeom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Sumber</a:t>
              </a:r>
              <a:r>
                <a:rPr lang="en-U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p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rotein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tinggi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Permintaan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pasar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cukup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tinggi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7" name="Snip Diagonal Corner Rectangle 6"/>
            <p:cNvSpPr/>
            <p:nvPr/>
          </p:nvSpPr>
          <p:spPr>
            <a:xfrm>
              <a:off x="3505200" y="3543300"/>
              <a:ext cx="4343400" cy="1714500"/>
            </a:xfrm>
            <a:prstGeom prst="snip2DiagRect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952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Muncul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penyakit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MAS (</a:t>
              </a:r>
              <a:r>
                <a:rPr lang="en-US" sz="28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Motile  </a:t>
              </a:r>
              <a:r>
                <a:rPr lang="en-US" sz="2800" i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Aeromonas</a:t>
              </a:r>
              <a:r>
                <a:rPr lang="en-US" sz="28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Septicemia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LATAR BELAKANG</a:t>
            </a:r>
          </a:p>
        </p:txBody>
      </p:sp>
      <p:pic>
        <p:nvPicPr>
          <p:cNvPr id="9220" name="Picture 16" descr="C:\Documents and Settings\RIFQI\Desktop\Cipit pATIN\le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221842"/>
            <a:ext cx="1905000" cy="1569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22"/>
          <p:cNvSpPr txBox="1">
            <a:spLocks/>
          </p:cNvSpPr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Efektifitas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Campuran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Fitofarmaka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dari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Ekstrak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Rimpang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Temulawak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Curcuma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xanthorrhiza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Daun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Sirih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Piper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betle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L.)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terhadap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Infeksi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Aeromonas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hydrophila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pada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Ikan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Clarias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sp.)</a:t>
            </a:r>
            <a:endParaRPr kumimoji="0" lang="en-US" sz="16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2514600"/>
            <a:ext cx="3048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Permintaan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lele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160 ton/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hari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57800" y="838200"/>
            <a:ext cx="3581400" cy="16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BPS (2006)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konsumsi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Indonesia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meningkat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5,51%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tiap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tahunnya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609600"/>
          <a:ext cx="7543801" cy="563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083"/>
                <a:gridCol w="3111818"/>
                <a:gridCol w="3771900"/>
              </a:tblGrid>
              <a:tr h="6556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Permasalahan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Penyelesaian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5383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Kesulitan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mendapatkan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bahan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fitofarmaka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khususnya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mahkota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dewa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kering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Pengeringan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bahan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fitofarmaka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mahkota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dewa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oven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suhu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tinggi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(90ºC)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2929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Bakteri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Aeromonas</a:t>
                      </a:r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hydrophila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virulen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  <a:defRPr/>
                      </a:pP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Dilakukan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phasase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mengkultur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kembali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Aeromonas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hydrophila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kepadatan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10</a:t>
                      </a:r>
                      <a:r>
                        <a:rPr lang="en-US" sz="2400" baseline="300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4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KEGIATAN PENELITIAN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2362200" cy="17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G:\pkm\pembuatan media dan ekstrak daun saga mahkota dewa\kultur dan penyuntikan bakteri\DSC01185.JPG"/>
          <p:cNvPicPr>
            <a:picLocks noChangeAspect="1" noChangeArrowheads="1"/>
          </p:cNvPicPr>
          <p:nvPr/>
        </p:nvPicPr>
        <p:blipFill>
          <a:blip r:embed="rId3"/>
          <a:srcRect l="20216" t="3716" r="14116" b="26704"/>
          <a:stretch>
            <a:fillRect/>
          </a:stretch>
        </p:blipFill>
        <p:spPr bwMode="auto">
          <a:xfrm>
            <a:off x="3429000" y="914400"/>
            <a:ext cx="24333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G:\pkm\pembuatan media dan ekstrak daun saga mahkota dewa\kultur dan penyuntikan bakteri\DSC01162.JPG"/>
          <p:cNvPicPr>
            <a:picLocks noChangeAspect="1" noChangeArrowheads="1"/>
          </p:cNvPicPr>
          <p:nvPr/>
        </p:nvPicPr>
        <p:blipFill>
          <a:blip r:embed="rId4"/>
          <a:srcRect l="21315" t="19658" r="12645" b="5556"/>
          <a:stretch>
            <a:fillRect/>
          </a:stretch>
        </p:blipFill>
        <p:spPr bwMode="auto">
          <a:xfrm>
            <a:off x="6324600" y="914400"/>
            <a:ext cx="207767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RIFQI\Desktop\25485_1247930085244_1439207810_903958_531125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657600"/>
            <a:ext cx="2438400" cy="1828800"/>
          </a:xfrm>
          <a:prstGeom prst="rect">
            <a:avLst/>
          </a:prstGeom>
          <a:noFill/>
        </p:spPr>
      </p:pic>
      <p:pic>
        <p:nvPicPr>
          <p:cNvPr id="1029" name="Picture 9" descr="D:\sHoot!!\PKM\DSC03969.JPG"/>
          <p:cNvPicPr>
            <a:picLocks noChangeAspect="1" noChangeArrowheads="1"/>
          </p:cNvPicPr>
          <p:nvPr/>
        </p:nvPicPr>
        <p:blipFill>
          <a:blip r:embed="rId6"/>
          <a:srcRect l="15865" t="13034" r="9296" b="10471"/>
          <a:stretch>
            <a:fillRect/>
          </a:stretch>
        </p:blipFill>
        <p:spPr bwMode="auto">
          <a:xfrm>
            <a:off x="1676400" y="3657600"/>
            <a:ext cx="2438400" cy="186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685800"/>
            <a:ext cx="8001000" cy="5486400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3" y="838200"/>
          <a:ext cx="7391394" cy="5029200"/>
        </p:xfrm>
        <a:graphic>
          <a:graphicData uri="http://schemas.openxmlformats.org/drawingml/2006/table">
            <a:tbl>
              <a:tblPr/>
              <a:tblGrid>
                <a:gridCol w="2269615"/>
                <a:gridCol w="513065"/>
                <a:gridCol w="513065"/>
                <a:gridCol w="513065"/>
                <a:gridCol w="516022"/>
                <a:gridCol w="513065"/>
                <a:gridCol w="513065"/>
                <a:gridCol w="513065"/>
                <a:gridCol w="513065"/>
                <a:gridCol w="508630"/>
                <a:gridCol w="505672"/>
              </a:tblGrid>
              <a:tr h="443345">
                <a:tc rowSpan="2">
                  <a:txBody>
                    <a:bodyPr/>
                    <a:lstStyle/>
                    <a:p>
                      <a:pPr marL="2089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Kegiatan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2089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Bulan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en-US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Minggu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ke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3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089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089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089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6691"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Persiapan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alat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dan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bahan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45"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Ekstraksi</a:t>
                      </a: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45"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Uji in vitro</a:t>
                      </a: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45"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Uji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tantang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45"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Sampling</a:t>
                      </a: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45"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Pengamatan</a:t>
                      </a: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45"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Pengolahan data</a:t>
                      </a: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45"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Laporan hasil</a:t>
                      </a: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089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32" marR="6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JADWAL KEGIATAN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Title 22"/>
          <p:cNvSpPr txBox="1">
            <a:spLocks/>
          </p:cNvSpPr>
          <p:nvPr/>
        </p:nvSpPr>
        <p:spPr>
          <a:xfrm>
            <a:off x="0" y="5926392"/>
            <a:ext cx="9144000" cy="914400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Efektifitas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Campuran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Fitofarmaka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dari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Ekstrak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Rimpang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Temulawak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Curcuma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xanthorrhiza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Daun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Sirih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Piper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betle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L.)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terhadap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Infeksi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Aeromonas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hydrophila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pada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Ikan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Clarias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sp.)</a:t>
            </a:r>
            <a:endParaRPr kumimoji="0" lang="en-US" sz="16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685800" y="914400"/>
            <a:ext cx="7467600" cy="4129086"/>
            <a:chOff x="1128714" y="1214438"/>
            <a:chExt cx="7467600" cy="4129086"/>
          </a:xfrm>
          <a:gradFill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2700000" scaled="1"/>
          </a:gradFill>
        </p:grpSpPr>
        <p:sp>
          <p:nvSpPr>
            <p:cNvPr id="3" name="Rounded Rectangle 2"/>
            <p:cNvSpPr/>
            <p:nvPr/>
          </p:nvSpPr>
          <p:spPr bwMode="auto">
            <a:xfrm>
              <a:off x="3643314" y="1214438"/>
              <a:ext cx="2667000" cy="1066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Penanganan</a:t>
              </a:r>
              <a:r>
                <a:rPr lang="en-U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???</a:t>
              </a:r>
              <a:endPara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6157914" y="2642570"/>
              <a:ext cx="2438400" cy="5948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Fitofarmaka</a:t>
              </a:r>
              <a:endPara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128714" y="4262438"/>
              <a:ext cx="2438400" cy="10810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kurang</a:t>
              </a:r>
              <a:r>
                <a:rPr lang="en-US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aman</a:t>
              </a:r>
              <a:endPara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mahal</a:t>
              </a:r>
              <a:endPara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1204914" y="2659778"/>
              <a:ext cx="2438400" cy="5948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Antibiotik</a:t>
              </a:r>
              <a:endPara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Down Arrow 17"/>
          <p:cNvSpPr/>
          <p:nvPr/>
        </p:nvSpPr>
        <p:spPr>
          <a:xfrm>
            <a:off x="1570704" y="3048000"/>
            <a:ext cx="685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&quot;No&quot; Symbol 11"/>
          <p:cNvSpPr/>
          <p:nvPr/>
        </p:nvSpPr>
        <p:spPr>
          <a:xfrm>
            <a:off x="914400" y="3733800"/>
            <a:ext cx="1905000" cy="16002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Left-Right-Up Arrow 12"/>
          <p:cNvSpPr/>
          <p:nvPr/>
        </p:nvSpPr>
        <p:spPr>
          <a:xfrm>
            <a:off x="3276600" y="2013156"/>
            <a:ext cx="2362200" cy="88244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629400" y="3048000"/>
            <a:ext cx="685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 2 19"/>
          <p:cNvSpPr/>
          <p:nvPr/>
        </p:nvSpPr>
        <p:spPr>
          <a:xfrm>
            <a:off x="5439696" y="3429000"/>
            <a:ext cx="2895600" cy="2590800"/>
          </a:xfrm>
          <a:prstGeom prst="irregularSeal2">
            <a:avLst/>
          </a:prstGeom>
          <a:solidFill>
            <a:srgbClr val="F486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Aman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Murah</a:t>
            </a:r>
            <a:endParaRPr lang="en-US" sz="2400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0" y="5926392"/>
            <a:ext cx="9144000" cy="914400"/>
          </a:xfrm>
          <a:solidFill>
            <a:schemeClr val="tx1">
              <a:lumMod val="95000"/>
              <a:lumOff val="5000"/>
              <a:alpha val="76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Efektifitas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Campuran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Fitofarmaka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Ekstrak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Rimpang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Temulawak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Curcuma </a:t>
            </a:r>
            <a:r>
              <a:rPr lang="en-US" sz="1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xanthorrhiza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Daun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Sirih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Piper </a:t>
            </a:r>
            <a:r>
              <a:rPr lang="en-US" sz="1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betle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L.)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Infeksi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Aeromonas</a:t>
            </a:r>
            <a:r>
              <a:rPr lang="en-US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hydrophila</a:t>
            </a:r>
            <a:r>
              <a:rPr lang="en-US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Ikan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Lele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Clarias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sp.)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43434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LATAR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BELAKANG…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828800" y="1143000"/>
          <a:ext cx="6781800" cy="4695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TARGET LUARAN</a:t>
            </a:r>
            <a:endParaRPr lang="en-US" sz="3200" dirty="0">
              <a:solidFill>
                <a:srgbClr val="3004EC"/>
              </a:solidFill>
              <a:latin typeface="Arial Rounded MT Bold" pitchFamily="34" charset="0"/>
            </a:endParaRPr>
          </a:p>
        </p:txBody>
      </p:sp>
      <p:sp>
        <p:nvSpPr>
          <p:cNvPr id="4" name="Title 22"/>
          <p:cNvSpPr txBox="1">
            <a:spLocks/>
          </p:cNvSpPr>
          <p:nvPr/>
        </p:nvSpPr>
        <p:spPr>
          <a:xfrm>
            <a:off x="0" y="5926392"/>
            <a:ext cx="9144000" cy="914400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Efektifitas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Campuran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Fitofarmaka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dari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Ekstrak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Rimpang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Temulawak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Curcuma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xanthorrhiza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Daun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Sirih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Piper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betle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L.)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terhadap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Infeksi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Aeromonas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hydrophila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pada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Ikan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Clarias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sp.)</a:t>
            </a:r>
            <a:endParaRPr kumimoji="0" lang="en-US" sz="16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676400" y="1066800"/>
            <a:ext cx="6019800" cy="523875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Maret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Mei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2010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676400" y="1905000"/>
            <a:ext cx="6019800" cy="13843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Laboratorium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filet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patin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kolam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Departemen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Budidaya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Perairan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0" y="0"/>
            <a:ext cx="9144000" cy="609600"/>
          </a:xfrm>
          <a:prstGeom prst="round2Diag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METODOLOGI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3" name="Picture 12" descr="D:\PKM\DSC044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657600"/>
            <a:ext cx="34290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685800"/>
            <a:ext cx="8077200" cy="510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Diagonal Corner Rectangle 1"/>
          <p:cNvSpPr/>
          <p:nvPr/>
        </p:nvSpPr>
        <p:spPr>
          <a:xfrm>
            <a:off x="0" y="0"/>
            <a:ext cx="9144000" cy="609600"/>
          </a:xfrm>
          <a:prstGeom prst="round2Diag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PENGADAAN BAHAN PENELITIAN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22"/>
          <p:cNvSpPr txBox="1">
            <a:spLocks/>
          </p:cNvSpPr>
          <p:nvPr/>
        </p:nvSpPr>
        <p:spPr>
          <a:xfrm>
            <a:off x="0" y="5926392"/>
            <a:ext cx="9144000" cy="914400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Efektifitas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Campuran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Fitofarmaka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dari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Ekstrak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Rimpang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Temulawak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Curcuma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xanthorrhiza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Daun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Sirih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Piper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betle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L.)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terhadap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Infeksi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Aeromonas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hydrophila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pada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Ikan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Clarias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sp.)</a:t>
            </a:r>
            <a:endParaRPr kumimoji="0" lang="en-US" sz="16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2" descr="C:\Documents and Settings\RIFQI\Desktop\Cipit pATIN\daun siri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3344488"/>
            <a:ext cx="2743200" cy="231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038600" y="1676400"/>
            <a:ext cx="3718076" cy="3276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Bahan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rimpang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temulawak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daun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sirih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berasal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daerah</a:t>
            </a:r>
            <a:r>
              <a:rPr lang="en-US" sz="2800" dirty="0" smtClean="0">
                <a:solidFill>
                  <a:schemeClr val="tx1"/>
                </a:solidFill>
              </a:rPr>
              <a:t> Bogor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PKM\Photo 1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2743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81000" y="765175"/>
          <a:ext cx="83820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 Diagonal Corner Rectangle 3"/>
          <p:cNvSpPr/>
          <p:nvPr/>
        </p:nvSpPr>
        <p:spPr>
          <a:xfrm>
            <a:off x="0" y="0"/>
            <a:ext cx="3810000" cy="609600"/>
          </a:xfrm>
          <a:prstGeom prst="round2Diag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METODOLOGI…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itle 22"/>
          <p:cNvSpPr txBox="1">
            <a:spLocks/>
          </p:cNvSpPr>
          <p:nvPr/>
        </p:nvSpPr>
        <p:spPr>
          <a:xfrm>
            <a:off x="0" y="5926392"/>
            <a:ext cx="9144000" cy="914400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Efektifitas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Campuran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Fitofarmaka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dari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Ekstrak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Rimpang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Temulawak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Curcuma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xanthorrhiza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Daun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Sirih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Piper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betle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L.)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terhadap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Infeksi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Aeromonas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hydrophila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pada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Ikan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Clarias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sp.)</a:t>
            </a:r>
            <a:endParaRPr kumimoji="0" lang="en-US" sz="16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29000" y="1066800"/>
            <a:ext cx="3505200" cy="2590800"/>
          </a:xfrm>
          <a:prstGeom prst="round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438400" y="2133600"/>
            <a:ext cx="914400" cy="609600"/>
          </a:xfrm>
          <a:prstGeom prst="rightArrow">
            <a:avLst/>
          </a:prstGeom>
          <a:solidFill>
            <a:srgbClr val="FF0000"/>
          </a:solidFill>
          <a:ln>
            <a:solidFill>
              <a:srgbClr val="10E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886200" y="11430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Dikeringkan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oven</a:t>
            </a:r>
            <a:endParaRPr lang="en-US" sz="2000" dirty="0">
              <a:solidFill>
                <a:srgbClr val="3004EC"/>
              </a:solidFill>
              <a:latin typeface="Arial Rounded MT Bold" pitchFamily="34" charset="0"/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7010400" y="2057400"/>
            <a:ext cx="1524000" cy="2819400"/>
          </a:xfrm>
          <a:prstGeom prst="curvedLeftArrow">
            <a:avLst/>
          </a:prstGeom>
          <a:solidFill>
            <a:srgbClr val="FF0000"/>
          </a:solidFill>
          <a:ln>
            <a:solidFill>
              <a:srgbClr val="10E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4191000" y="38862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Direbus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15’</a:t>
            </a:r>
          </a:p>
        </p:txBody>
      </p:sp>
      <p:sp>
        <p:nvSpPr>
          <p:cNvPr id="14342" name="TextBox 33"/>
          <p:cNvSpPr txBox="1">
            <a:spLocks noChangeArrowheads="1"/>
          </p:cNvSpPr>
          <p:nvPr/>
        </p:nvSpPr>
        <p:spPr bwMode="auto">
          <a:xfrm>
            <a:off x="685800" y="40386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Fitofarmaka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EKSTRAKSI BAHAN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4345" name="Picture 12" descr="C:\Documents and Settings\RIFQI\Desktop\Cipit pATIN\daun siri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17526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PKM\Photo 1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752600"/>
            <a:ext cx="1524000" cy="1447800"/>
          </a:xfrm>
          <a:prstGeom prst="rect">
            <a:avLst/>
          </a:prstGeom>
          <a:noFill/>
        </p:spPr>
      </p:pic>
      <p:pic>
        <p:nvPicPr>
          <p:cNvPr id="1027" name="Picture 3" descr="D:\PKM\Photo 13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752600"/>
            <a:ext cx="1295400" cy="144780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4876800" y="4343400"/>
            <a:ext cx="1143000" cy="1524000"/>
            <a:chOff x="2590800" y="4267200"/>
            <a:chExt cx="1447800" cy="1981200"/>
          </a:xfrm>
        </p:grpSpPr>
        <p:sp>
          <p:nvSpPr>
            <p:cNvPr id="13" name="Can 12"/>
            <p:cNvSpPr/>
            <p:nvPr/>
          </p:nvSpPr>
          <p:spPr>
            <a:xfrm>
              <a:off x="2590800" y="4267200"/>
              <a:ext cx="1447800" cy="1981200"/>
            </a:xfrm>
            <a:prstGeom prst="can">
              <a:avLst/>
            </a:prstGeom>
            <a:solidFill>
              <a:schemeClr val="bg1"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90800" y="4724400"/>
              <a:ext cx="14478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22"/>
          <p:cNvSpPr txBox="1">
            <a:spLocks/>
          </p:cNvSpPr>
          <p:nvPr/>
        </p:nvSpPr>
        <p:spPr>
          <a:xfrm>
            <a:off x="0" y="5926392"/>
            <a:ext cx="9144000" cy="914400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Efektifitas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Campuran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Fitofarmaka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dari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Ekstrak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Rimpang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Temulawak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Curcuma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xanthorrhiza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Daun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Sirih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Piper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betle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L.)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terhadap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Infeksi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Aeromonas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hydrophila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pada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Ikan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Clarias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sp.)</a:t>
            </a:r>
            <a:endParaRPr kumimoji="0" lang="en-US" sz="16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Photo 14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5968" y="4267200"/>
            <a:ext cx="1275532" cy="167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D:\PKM\Photo 14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838200"/>
            <a:ext cx="17526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4339" grpId="0"/>
      <p:bldP spid="8" grpId="0" animBg="1"/>
      <p:bldP spid="143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UJI IN VITRO</a:t>
            </a:r>
            <a:endParaRPr lang="en-US" sz="3200" dirty="0">
              <a:solidFill>
                <a:srgbClr val="3004EC"/>
              </a:solidFill>
              <a:latin typeface="Arial Rounded MT Bold" pitchFamily="34" charset="0"/>
              <a:cs typeface="Arial" pitchFamily="34" charset="0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1386348" y="914400"/>
            <a:ext cx="6324140" cy="4910137"/>
            <a:chOff x="2529368" y="-1157281"/>
            <a:chExt cx="6324140" cy="4910137"/>
          </a:xfrm>
          <a:solidFill>
            <a:schemeClr val="tx2">
              <a:lumMod val="75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3505220" y="-1157281"/>
              <a:ext cx="4438656" cy="121444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Pengamatan</a:t>
              </a:r>
              <a:r>
                <a:rPr lang="en-US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Zona</a:t>
              </a:r>
              <a:r>
                <a:rPr lang="en-US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Bening</a:t>
              </a:r>
              <a:r>
                <a:rPr lang="en-US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Metode</a:t>
              </a:r>
              <a:r>
                <a:rPr lang="en-US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Kirby-</a:t>
              </a:r>
              <a:r>
                <a:rPr lang="en-US" sz="24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Baeur</a:t>
              </a:r>
              <a:endPara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529368" y="3109919"/>
              <a:ext cx="2071687" cy="64293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chemeClr val="tx1"/>
                  </a:solidFill>
                  <a:latin typeface="Arial Rounded MT Bold" pitchFamily="34" charset="0"/>
                </a:rPr>
                <a:t>Rimpang</a:t>
              </a:r>
              <a:r>
                <a:rPr lang="en-US" dirty="0">
                  <a:solidFill>
                    <a:schemeClr val="tx1"/>
                  </a:solidFill>
                  <a:latin typeface="Arial Rounded MT Bold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 Rounded MT Bold" pitchFamily="34" charset="0"/>
                </a:rPr>
                <a:t>Temulawak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781820" y="3076582"/>
              <a:ext cx="2071688" cy="64293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chemeClr val="tx1"/>
                  </a:solidFill>
                  <a:latin typeface="Arial Rounded MT Bold" pitchFamily="34" charset="0"/>
                </a:rPr>
                <a:t>Daun</a:t>
              </a:r>
              <a:r>
                <a:rPr lang="en-US" dirty="0">
                  <a:solidFill>
                    <a:schemeClr val="tx1"/>
                  </a:solidFill>
                  <a:latin typeface="Arial Rounded MT Bold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 Rounded MT Bold" pitchFamily="34" charset="0"/>
                </a:rPr>
                <a:t>Sirih</a:t>
              </a:r>
              <a:endParaRPr lang="en-US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13322" name="Picture 12" descr="C:\Documents and Settings\RIFQI\Desktop\Cipit pATIN\daun siri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1512" y="3581400"/>
            <a:ext cx="171608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22"/>
          <p:cNvSpPr txBox="1">
            <a:spLocks/>
          </p:cNvSpPr>
          <p:nvPr/>
        </p:nvSpPr>
        <p:spPr>
          <a:xfrm>
            <a:off x="0" y="5926392"/>
            <a:ext cx="9144000" cy="914400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Efektifitas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Campuran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Fitofarmaka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dari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Ekstrak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Rimpang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Temulawak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Curcuma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xanthorrhiza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Daun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Sirih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Piper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betle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L.)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terhadap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Infeksi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Aeromonas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hydrophila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pada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Ikan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Lele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en-US" sz="1800" b="0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Clarias</a:t>
            </a:r>
            <a:r>
              <a:rPr kumimoji="0" lang="en-US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sp.)</a:t>
            </a:r>
            <a:endParaRPr kumimoji="0" lang="en-US" sz="16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438400" y="2179510"/>
            <a:ext cx="4114800" cy="1325690"/>
            <a:chOff x="2438400" y="2179510"/>
            <a:chExt cx="4053348" cy="1782890"/>
          </a:xfrm>
        </p:grpSpPr>
        <p:grpSp>
          <p:nvGrpSpPr>
            <p:cNvPr id="26" name="Group 25"/>
            <p:cNvGrpSpPr/>
            <p:nvPr/>
          </p:nvGrpSpPr>
          <p:grpSpPr>
            <a:xfrm>
              <a:off x="2438400" y="2179510"/>
              <a:ext cx="4053348" cy="944690"/>
              <a:chOff x="2971800" y="2286794"/>
              <a:chExt cx="2910348" cy="838994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4000500" y="2705100"/>
                <a:ext cx="838200" cy="1588"/>
              </a:xfrm>
              <a:prstGeom prst="line">
                <a:avLst/>
              </a:prstGeom>
              <a:ln w="6350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4434348" y="3124200"/>
                <a:ext cx="1447800" cy="1588"/>
              </a:xfrm>
              <a:prstGeom prst="line">
                <a:avLst/>
              </a:prstGeom>
              <a:ln w="6350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2971800" y="3124200"/>
                <a:ext cx="1447800" cy="1588"/>
              </a:xfrm>
              <a:prstGeom prst="line">
                <a:avLst/>
              </a:prstGeom>
              <a:ln w="6350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 rot="5400000">
              <a:off x="2020094" y="3542506"/>
              <a:ext cx="838200" cy="1588"/>
            </a:xfrm>
            <a:prstGeom prst="straightConnector1">
              <a:avLst/>
            </a:prstGeom>
            <a:ln w="6350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6058694" y="3542506"/>
              <a:ext cx="838200" cy="1588"/>
            </a:xfrm>
            <a:prstGeom prst="straightConnector1">
              <a:avLst/>
            </a:prstGeom>
            <a:ln w="6350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 descr="D:\PKM\Photo 1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581400"/>
            <a:ext cx="1981200" cy="1510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592</TotalTime>
  <Words>956</Words>
  <Application>Microsoft Office PowerPoint</Application>
  <PresentationFormat>On-screen Show (4:3)</PresentationFormat>
  <Paragraphs>161</Paragraphs>
  <Slides>22</Slides>
  <Notes>14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Arial Rounded MT Bold</vt:lpstr>
      <vt:lpstr>Calibri</vt:lpstr>
      <vt:lpstr>Century Schoolbook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Efektifitas Campuran Fitofarmaka dari Ekstrak Rimpang Temulawak (Curcuma xanthorrhiza) dan Daun Sirih (Piper betle L.) terhadap Infeksi Aeromonas hydrophila  pada Ikan Lele (Clarias sp.)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IPB (Bogor Agricultural University)</dc:subject>
  <dc:creator>computer</dc:creator>
  <cp:keywords>IPB (Bogor Agricultural University)</cp:keywords>
  <cp:lastModifiedBy>dksi</cp:lastModifiedBy>
  <cp:revision>109</cp:revision>
  <dcterms:created xsi:type="dcterms:W3CDTF">2009-06-04T21:01:25Z</dcterms:created>
  <dcterms:modified xsi:type="dcterms:W3CDTF">2014-11-20T05:25:00Z</dcterms:modified>
</cp:coreProperties>
</file>